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84" r:id="rId2"/>
    <p:sldId id="385" r:id="rId3"/>
    <p:sldId id="258" r:id="rId4"/>
    <p:sldId id="259" r:id="rId5"/>
    <p:sldId id="260" r:id="rId6"/>
    <p:sldId id="261" r:id="rId7"/>
    <p:sldId id="482" r:id="rId8"/>
    <p:sldId id="483" r:id="rId9"/>
    <p:sldId id="484" r:id="rId10"/>
    <p:sldId id="489" r:id="rId11"/>
    <p:sldId id="490" r:id="rId12"/>
    <p:sldId id="491" r:id="rId13"/>
    <p:sldId id="497" r:id="rId14"/>
    <p:sldId id="498" r:id="rId15"/>
    <p:sldId id="511" r:id="rId16"/>
    <p:sldId id="512" r:id="rId17"/>
    <p:sldId id="513" r:id="rId18"/>
    <p:sldId id="506" r:id="rId19"/>
    <p:sldId id="507" r:id="rId20"/>
    <p:sldId id="508" r:id="rId21"/>
    <p:sldId id="509" r:id="rId22"/>
    <p:sldId id="510" r:id="rId23"/>
    <p:sldId id="492" r:id="rId24"/>
    <p:sldId id="486" r:id="rId25"/>
    <p:sldId id="487" r:id="rId26"/>
    <p:sldId id="264" r:id="rId27"/>
    <p:sldId id="273" r:id="rId28"/>
    <p:sldId id="300" r:id="rId29"/>
    <p:sldId id="301" r:id="rId30"/>
    <p:sldId id="423" r:id="rId31"/>
    <p:sldId id="514" r:id="rId32"/>
    <p:sldId id="515" r:id="rId33"/>
    <p:sldId id="426" r:id="rId34"/>
    <p:sldId id="516" r:id="rId35"/>
    <p:sldId id="448" r:id="rId36"/>
    <p:sldId id="442" r:id="rId37"/>
    <p:sldId id="439" r:id="rId38"/>
    <p:sldId id="443" r:id="rId39"/>
    <p:sldId id="444" r:id="rId40"/>
    <p:sldId id="466" r:id="rId41"/>
    <p:sldId id="517" r:id="rId42"/>
    <p:sldId id="518" r:id="rId43"/>
    <p:sldId id="519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Dworkin" initials="JD" lastIdx="19" clrIdx="0"/>
  <p:cmAuthor id="1" name="Simon Horton" initials="SH" lastIdx="62" clrIdx="1"/>
  <p:cmAuthor id="2" name="Douglas Samuel" initials="DS" lastIdx="16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  <a:srgbClr val="996633"/>
    <a:srgbClr val="808000"/>
    <a:srgbClr val="543D04"/>
    <a:srgbClr val="3366FF"/>
    <a:srgbClr val="F2F2F2"/>
    <a:srgbClr val="BFBFBF"/>
    <a:srgbClr val="F20000"/>
    <a:srgbClr val="005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235" autoAdjust="0"/>
    <p:restoredTop sz="48545" autoAdjust="0"/>
  </p:normalViewPr>
  <p:slideViewPr>
    <p:cSldViewPr snapToGrid="0">
      <p:cViewPr varScale="1">
        <p:scale>
          <a:sx n="119" d="100"/>
          <a:sy n="119" d="100"/>
        </p:scale>
        <p:origin x="-1888" y="-112"/>
      </p:cViewPr>
      <p:guideLst>
        <p:guide orient="horz" pos="1699"/>
        <p:guide pos="2885"/>
      </p:guideLst>
    </p:cSldViewPr>
  </p:slideViewPr>
  <p:outlineViewPr>
    <p:cViewPr>
      <p:scale>
        <a:sx n="33" d="100"/>
        <a:sy n="33" d="100"/>
      </p:scale>
      <p:origin x="0" y="11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370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6C0965FC-2A16-47A7-A0F5-DB209829CA0C}" type="datetimeFigureOut">
              <a:rPr lang="en-CA" smtClean="0"/>
              <a:t>2013-07-18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53B84378-6E4A-4607-A006-55BD160BC88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724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F471AB9E-FABB-47B8-8210-42A08F75A709}" type="datetimeFigureOut">
              <a:rPr lang="en-CA" smtClean="0"/>
              <a:t>2013-07-18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34421AEC-E656-4F1E-BB50-8054317EA4D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3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2013-07-18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Power to the </a:t>
            </a:r>
            <a:r>
              <a:rPr lang="en-US" baseline="0" dirty="0" smtClean="0"/>
              <a:t>Main Unit Fails the Relays Close 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Main Unit is now in BYPASS and the Hot Stand-By Unit is handling all call routing.  The Main Unit is invisible to the circuit.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7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93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51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52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83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38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79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128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195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45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2013-07-18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4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2013-07-18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3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2013-07-18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4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primarily to educate sales</a:t>
            </a:r>
            <a:r>
              <a:rPr lang="en-US" baseline="0" dirty="0" smtClean="0"/>
              <a:t> people, and probably should not be presented to customers.</a:t>
            </a:r>
          </a:p>
          <a:p>
            <a:r>
              <a:rPr lang="en-US" baseline="0" dirty="0" smtClean="0"/>
              <a:t>If you are asked about </a:t>
            </a:r>
            <a:r>
              <a:rPr lang="en-US" dirty="0" smtClean="0"/>
              <a:t>CNAM, LIDB, LNP,</a:t>
            </a:r>
            <a:r>
              <a:rPr lang="en-US" baseline="0" dirty="0" smtClean="0"/>
              <a:t> or any SCCP functionality, please not the request and forward it to the marketing department for tracking</a:t>
            </a:r>
            <a:r>
              <a:rPr lang="en-US" baseline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579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5696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Voice may be routed entirely by PSTN, with this solution handling signaling.</a:t>
            </a:r>
          </a:p>
          <a:p>
            <a:r>
              <a:rPr lang="en-US" dirty="0" smtClean="0"/>
              <a:t>RTP</a:t>
            </a:r>
            <a:r>
              <a:rPr lang="en-US" baseline="0" dirty="0" smtClean="0"/>
              <a:t> may be added to provide cheaper voice transport via IP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261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alternate method for connecting calls between PSTN networks if Megaco (H.248) is preferred</a:t>
            </a:r>
            <a:r>
              <a:rPr lang="en-US" baseline="0" dirty="0" smtClean="0"/>
              <a:t> over SIP.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5518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4122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3677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238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Known demarcation point</a:t>
            </a:r>
          </a:p>
          <a:p>
            <a:pPr lvl="1"/>
            <a:r>
              <a:rPr lang="en-GB" dirty="0" smtClean="0"/>
              <a:t>Reduces interop issues/resource with core</a:t>
            </a:r>
          </a:p>
          <a:p>
            <a:pPr lvl="1"/>
            <a:r>
              <a:rPr lang="en-GB" dirty="0" smtClean="0"/>
              <a:t>Transcoding if required</a:t>
            </a:r>
          </a:p>
          <a:p>
            <a:endParaRPr lang="en-CA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51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836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F3E0-30D5-4D54-8672-DB102B39E764}" type="slidenum">
              <a:rPr lang="en-CA" smtClean="0"/>
              <a:pPr/>
              <a:t>37</a:t>
            </a:fld>
            <a:endParaRPr lang="en-CA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F3E0-30D5-4D54-8672-DB102B39E764}" type="slidenum">
              <a:rPr lang="en-CA" smtClean="0"/>
              <a:pPr/>
              <a:t>38</a:t>
            </a:fld>
            <a:endParaRPr lang="en-CA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505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934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40D7C2-7ED1-401F-A92C-E7044CC8541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705C0-27CB-4552-AC43-76AAEC751DA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965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2013-07-18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7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23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21AEC-E656-4F1E-BB50-8054317EA4D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97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8992"/>
            <a:ext cx="7772400" cy="1367132"/>
          </a:xfrm>
        </p:spPr>
        <p:txBody>
          <a:bodyPr anchor="b"/>
          <a:lstStyle>
            <a:lvl1pPr algn="r">
              <a:defRPr>
                <a:solidFill>
                  <a:srgbClr val="005D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3456965"/>
            <a:ext cx="6400800" cy="13716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301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1"/>
            <a:ext cx="8559800" cy="8890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4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4066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54213"/>
            <a:ext cx="77724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5D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58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" y="1498600"/>
            <a:ext cx="4368800" cy="4627563"/>
          </a:xfrm>
        </p:spPr>
        <p:txBody>
          <a:bodyPr/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0"/>
            <a:ext cx="4343400" cy="4627563"/>
          </a:xfrm>
        </p:spPr>
        <p:txBody>
          <a:bodyPr/>
          <a:lstStyle>
            <a:lvl1pPr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7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322453"/>
            <a:ext cx="4319588" cy="639762"/>
          </a:xfrm>
        </p:spPr>
        <p:txBody>
          <a:bodyPr anchor="ctr" anchorCtr="0"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800" y="2020186"/>
            <a:ext cx="4319588" cy="4105977"/>
          </a:xfrm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2453"/>
            <a:ext cx="4346575" cy="639762"/>
          </a:xfrm>
        </p:spPr>
        <p:txBody>
          <a:bodyPr anchor="ctr" anchorCtr="0"/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0186"/>
            <a:ext cx="4346575" cy="4105977"/>
          </a:xfrm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14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2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32560"/>
          </a:xfrm>
          <a:prstGeom prst="rect">
            <a:avLst/>
          </a:prstGeom>
        </p:spPr>
      </p:pic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" y="-1"/>
            <a:ext cx="85471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99184"/>
            <a:ext cx="87503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7380" y="6365143"/>
            <a:ext cx="742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00EB11-A822-421D-8C1C-9502E56B635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5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5D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5.png"/><Relationship Id="rId5" Type="http://schemas.openxmlformats.org/officeDocument/2006/relationships/image" Target="../media/image73.png"/><Relationship Id="rId6" Type="http://schemas.openxmlformats.org/officeDocument/2006/relationships/image" Target="../media/image71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microsoft.com/office/2007/relationships/hdphoto" Target="../media/hdphoto1.wdp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jpeg"/><Relationship Id="rId25" Type="http://schemas.openxmlformats.org/officeDocument/2006/relationships/image" Target="../media/image33.png"/><Relationship Id="rId26" Type="http://schemas.openxmlformats.org/officeDocument/2006/relationships/image" Target="../media/image34.jpeg"/><Relationship Id="rId27" Type="http://schemas.openxmlformats.org/officeDocument/2006/relationships/image" Target="../media/image35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20" Type="http://schemas.openxmlformats.org/officeDocument/2006/relationships/image" Target="../media/image52.png"/><Relationship Id="rId21" Type="http://schemas.openxmlformats.org/officeDocument/2006/relationships/hyperlink" Target="http://www.bt.com/" TargetMode="External"/><Relationship Id="rId22" Type="http://schemas.openxmlformats.org/officeDocument/2006/relationships/image" Target="../media/image53.gif"/><Relationship Id="rId23" Type="http://schemas.openxmlformats.org/officeDocument/2006/relationships/image" Target="../media/image54.jpeg"/><Relationship Id="rId24" Type="http://schemas.openxmlformats.org/officeDocument/2006/relationships/image" Target="../media/image55.jpeg"/><Relationship Id="rId25" Type="http://schemas.openxmlformats.org/officeDocument/2006/relationships/image" Target="../media/image17.png"/><Relationship Id="rId26" Type="http://schemas.openxmlformats.org/officeDocument/2006/relationships/image" Target="../media/image56.png"/><Relationship Id="rId27" Type="http://schemas.openxmlformats.org/officeDocument/2006/relationships/image" Target="../media/image57.jpeg"/><Relationship Id="rId28" Type="http://schemas.openxmlformats.org/officeDocument/2006/relationships/image" Target="../media/image58.jpeg"/><Relationship Id="rId10" Type="http://schemas.openxmlformats.org/officeDocument/2006/relationships/image" Target="../media/image42.png"/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png"/><Relationship Id="rId14" Type="http://schemas.openxmlformats.org/officeDocument/2006/relationships/image" Target="../media/image46.jpeg"/><Relationship Id="rId15" Type="http://schemas.openxmlformats.org/officeDocument/2006/relationships/image" Target="../media/image47.jpeg"/><Relationship Id="rId16" Type="http://schemas.openxmlformats.org/officeDocument/2006/relationships/image" Target="../media/image48.png"/><Relationship Id="rId17" Type="http://schemas.openxmlformats.org/officeDocument/2006/relationships/image" Target="../media/image49.jpe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hyperlink" Target="http://www.snom.com/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0" dirty="0"/>
              <a:t/>
            </a:r>
            <a:br>
              <a:rPr lang="en-CA" b="0" dirty="0"/>
            </a:br>
            <a:r>
              <a:rPr lang="en-CA" b="0" dirty="0"/>
              <a:t> Integration at the </a:t>
            </a:r>
            <a:r>
              <a:rPr lang="en-CA" b="0" dirty="0" smtClean="0"/>
              <a:t>Edge</a:t>
            </a:r>
            <a:br>
              <a:rPr lang="en-CA" b="0" dirty="0" smtClean="0"/>
            </a:br>
            <a:r>
              <a:rPr lang="en-CA" b="0" dirty="0" smtClean="0"/>
              <a:t>TDM/IP and IP/IP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err="1" smtClean="0"/>
              <a:t>Mois</a:t>
            </a:r>
            <a:r>
              <a:rPr lang="en-CA" dirty="0" err="1" smtClean="0"/>
              <a:t>és</a:t>
            </a:r>
            <a:r>
              <a:rPr lang="en-CA" dirty="0" smtClean="0"/>
              <a:t> Silva</a:t>
            </a:r>
            <a:endParaRPr lang="en-CA" dirty="0" smtClean="0"/>
          </a:p>
          <a:p>
            <a:r>
              <a:rPr lang="en-CA" dirty="0" smtClean="0"/>
              <a:t>Manager, Software Engineering</a:t>
            </a:r>
            <a:endParaRPr lang="en-CA" dirty="0" smtClean="0"/>
          </a:p>
          <a:p>
            <a:r>
              <a:rPr lang="en-CA" dirty="0" err="1" smtClean="0"/>
              <a:t>msilva@</a:t>
            </a:r>
            <a:r>
              <a:rPr lang="en-CA" dirty="0" err="1" smtClean="0"/>
              <a:t>sangoma.com</a:t>
            </a:r>
            <a:endParaRPr lang="en-CA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4" y="1054273"/>
            <a:ext cx="16478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759" y="1604346"/>
            <a:ext cx="213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 Summit</a:t>
            </a:r>
          </a:p>
          <a:p>
            <a:pPr algn="ctr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Niagara Falls, July 18, 2013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Enterprise Gateways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Vega Series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952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Vega Series: Telecom Appliances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solidFill>
                  <a:schemeClr val="tx1"/>
                </a:solidFill>
              </a:rPr>
              <a:t>Vega 50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H.323 / SIP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 to 8 port BRI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 10 ports FXO/FXS combos</a:t>
            </a:r>
          </a:p>
          <a:p>
            <a:r>
              <a:rPr lang="en-US" dirty="0">
                <a:solidFill>
                  <a:schemeClr val="tx1"/>
                </a:solidFill>
              </a:rPr>
              <a:t>Vega 5000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H.323 / SIP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24 or 50 ports FXS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 FXO failover to PSTN</a:t>
            </a:r>
          </a:p>
          <a:p>
            <a:r>
              <a:rPr lang="en-US" dirty="0">
                <a:solidFill>
                  <a:schemeClr val="tx1"/>
                </a:solidFill>
              </a:rPr>
              <a:t>Vega 100, 200, 400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8 to 120 VoIP calls H.323 / SIP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 to 4 T1/E1 (PRI, CAS)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Power fail hardware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Expandability and upgrades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DSP modules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Software license</a:t>
            </a:r>
          </a:p>
          <a:p>
            <a:endParaRPr lang="en-US" dirty="0"/>
          </a:p>
        </p:txBody>
      </p:sp>
      <p:pic>
        <p:nvPicPr>
          <p:cNvPr id="10" name="Picture 3" descr="C:\Users\horton_s\Desktop\1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985" y="3556484"/>
            <a:ext cx="3961905" cy="716191"/>
          </a:xfrm>
          <a:prstGeom prst="rect">
            <a:avLst/>
          </a:prstGeom>
          <a:noFill/>
        </p:spPr>
      </p:pic>
      <p:pic>
        <p:nvPicPr>
          <p:cNvPr id="11" name="Picture 4" descr="C:\Users\horton_s\Desktop\2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588" y="4504291"/>
            <a:ext cx="3961905" cy="716191"/>
          </a:xfrm>
          <a:prstGeom prst="rect">
            <a:avLst/>
          </a:prstGeom>
          <a:noFill/>
        </p:spPr>
      </p:pic>
      <p:pic>
        <p:nvPicPr>
          <p:cNvPr id="12" name="c3b2730b-42e4-44f1-82d5-17309ab71fb1" descr="BA37B25D-426D-4C8D-B381-1281A4BD4807@sangom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099" y="1619581"/>
            <a:ext cx="2818015" cy="67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72e562f-3772-4519-bd24-a16d0c43b51b" descr="7961B11D-F84C-44E1-B0A0-BF0E37C659CB@sangom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050" y="2580045"/>
            <a:ext cx="4059936" cy="7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018dc0d-05ba-48be-84fc-e15ad6563fd3" descr="7AFBAF06-6EF6-4CD5-9EAF-118FD8C2C079@sangom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985" y="5348079"/>
            <a:ext cx="3996759" cy="7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79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– All Gateways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VoIP </a:t>
            </a:r>
            <a:r>
              <a:rPr lang="en-US" dirty="0">
                <a:solidFill>
                  <a:schemeClr val="tx1"/>
                </a:solidFill>
              </a:rPr>
              <a:t>Protocols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SIP or H.323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TLS / SRTP for security</a:t>
            </a:r>
            <a:endParaRPr lang="en-US" baseline="30000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Dual LAN + Console Port</a:t>
            </a:r>
          </a:p>
          <a:p>
            <a:r>
              <a:rPr lang="en-CA" dirty="0">
                <a:solidFill>
                  <a:schemeClr val="tx1"/>
                </a:solidFill>
              </a:rPr>
              <a:t>Management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Web GUI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CLI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RADIUS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SNMP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Syslog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Billing logs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tx1"/>
                </a:solidFill>
              </a:rPr>
              <a:t>Powerful call routing capabilities</a:t>
            </a:r>
          </a:p>
          <a:p>
            <a:r>
              <a:rPr lang="en-US" dirty="0">
                <a:solidFill>
                  <a:schemeClr val="tx1"/>
                </a:solidFill>
              </a:rPr>
              <a:t>Remote Firmware Upgrade</a:t>
            </a:r>
          </a:p>
          <a:p>
            <a:r>
              <a:rPr lang="en-US" dirty="0" err="1">
                <a:solidFill>
                  <a:schemeClr val="tx1"/>
                </a:solidFill>
              </a:rPr>
              <a:t>Vocoding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G.711</a:t>
            </a:r>
            <a:r>
              <a:rPr lang="en-US" dirty="0" smtClean="0">
                <a:solidFill>
                  <a:schemeClr val="tx1"/>
                </a:solidFill>
              </a:rPr>
              <a:t>, G</a:t>
            </a:r>
            <a:r>
              <a:rPr lang="en-US" dirty="0">
                <a:solidFill>
                  <a:schemeClr val="tx1"/>
                </a:solidFill>
              </a:rPr>
              <a:t>.729</a:t>
            </a:r>
            <a:r>
              <a:rPr lang="en-US" dirty="0" smtClean="0">
                <a:solidFill>
                  <a:schemeClr val="tx1"/>
                </a:solidFill>
              </a:rPr>
              <a:t>, G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723, </a:t>
            </a:r>
            <a:r>
              <a:rPr lang="en-US" dirty="0">
                <a:solidFill>
                  <a:schemeClr val="tx1"/>
                </a:solidFill>
              </a:rPr>
              <a:t>G.726</a:t>
            </a:r>
          </a:p>
          <a:p>
            <a:r>
              <a:rPr lang="en-US" dirty="0">
                <a:solidFill>
                  <a:schemeClr val="tx1"/>
                </a:solidFill>
              </a:rPr>
              <a:t>G.168 Echo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Cancellation</a:t>
            </a:r>
          </a:p>
          <a:p>
            <a:r>
              <a:rPr lang="en-US" dirty="0">
                <a:solidFill>
                  <a:schemeClr val="tx1"/>
                </a:solidFill>
              </a:rPr>
              <a:t>T.38 Fax </a:t>
            </a:r>
            <a:r>
              <a:rPr lang="en-US" dirty="0" smtClean="0">
                <a:solidFill>
                  <a:schemeClr val="tx1"/>
                </a:solidFill>
              </a:rPr>
              <a:t>relay</a:t>
            </a:r>
          </a:p>
          <a:p>
            <a:r>
              <a:rPr lang="en-CA" dirty="0">
                <a:solidFill>
                  <a:srgbClr val="C00000"/>
                </a:solidFill>
              </a:rPr>
              <a:t>Enhanced Network </a:t>
            </a:r>
            <a:r>
              <a:rPr lang="en-CA" dirty="0" smtClean="0">
                <a:solidFill>
                  <a:srgbClr val="C00000"/>
                </a:solidFill>
              </a:rPr>
              <a:t>Proxy for failover</a:t>
            </a:r>
            <a:endParaRPr lang="en-CA" dirty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baseline="30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86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Vega Provisioned </a:t>
            </a:r>
            <a:r>
              <a:rPr lang="en-CA" dirty="0" smtClean="0"/>
              <a:t>for By-Pass</a:t>
            </a:r>
            <a:endParaRPr lang="en-US" dirty="0"/>
          </a:p>
        </p:txBody>
      </p:sp>
      <p:pic>
        <p:nvPicPr>
          <p:cNvPr id="66" name="Picture 65" descr="400 Rear 2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333365"/>
            <a:ext cx="7924800" cy="835441"/>
          </a:xfrm>
          <a:prstGeom prst="rect">
            <a:avLst/>
          </a:prstGeom>
        </p:spPr>
      </p:pic>
      <p:pic>
        <p:nvPicPr>
          <p:cNvPr id="67" name="Picture 66" descr="400 Rear 2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44236"/>
            <a:ext cx="7924800" cy="835441"/>
          </a:xfrm>
          <a:prstGeom prst="rect">
            <a:avLst/>
          </a:prstGeom>
        </p:spPr>
      </p:pic>
      <p:grpSp>
        <p:nvGrpSpPr>
          <p:cNvPr id="68" name="Group 12"/>
          <p:cNvGrpSpPr/>
          <p:nvPr/>
        </p:nvGrpSpPr>
        <p:grpSpPr>
          <a:xfrm>
            <a:off x="3543050" y="2242718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69" name="Rectangle 68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Group 13"/>
          <p:cNvGrpSpPr/>
          <p:nvPr/>
        </p:nvGrpSpPr>
        <p:grpSpPr>
          <a:xfrm rot="10800000">
            <a:off x="3545505" y="3577493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73" name="Rectangle 72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Freeform 75"/>
          <p:cNvSpPr/>
          <p:nvPr/>
        </p:nvSpPr>
        <p:spPr>
          <a:xfrm>
            <a:off x="3199595" y="2327021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19"/>
          <p:cNvGrpSpPr/>
          <p:nvPr/>
        </p:nvGrpSpPr>
        <p:grpSpPr>
          <a:xfrm>
            <a:off x="3798850" y="2244994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78" name="Rectangle 77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20"/>
          <p:cNvGrpSpPr/>
          <p:nvPr/>
        </p:nvGrpSpPr>
        <p:grpSpPr>
          <a:xfrm rot="10800000">
            <a:off x="3801306" y="3579769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82" name="Rectangle 81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Freeform 84"/>
          <p:cNvSpPr/>
          <p:nvPr/>
        </p:nvSpPr>
        <p:spPr>
          <a:xfrm>
            <a:off x="3455404" y="2329296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 29"/>
          <p:cNvGrpSpPr/>
          <p:nvPr/>
        </p:nvGrpSpPr>
        <p:grpSpPr>
          <a:xfrm>
            <a:off x="4054658" y="2244550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87" name="Rectangle 86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30"/>
          <p:cNvGrpSpPr/>
          <p:nvPr/>
        </p:nvGrpSpPr>
        <p:grpSpPr>
          <a:xfrm rot="10800000">
            <a:off x="4057112" y="3579325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91" name="Rectangle 90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3711202" y="2328852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39"/>
          <p:cNvGrpSpPr/>
          <p:nvPr/>
        </p:nvGrpSpPr>
        <p:grpSpPr>
          <a:xfrm>
            <a:off x="4313410" y="2244106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96" name="Rectangle 95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40"/>
          <p:cNvGrpSpPr/>
          <p:nvPr/>
        </p:nvGrpSpPr>
        <p:grpSpPr>
          <a:xfrm rot="10800000">
            <a:off x="4315864" y="3578881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100" name="Rectangle 99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Freeform 102"/>
          <p:cNvSpPr/>
          <p:nvPr/>
        </p:nvSpPr>
        <p:spPr>
          <a:xfrm>
            <a:off x="3969954" y="2328408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319942" y="3829066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372485" y="3905229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389678" y="3915642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4066617" y="3912265"/>
            <a:ext cx="2462442" cy="645814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59725" y="3835108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2268" y="3911271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129462" y="3921684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99514" y="3833907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852051" y="3910070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869246" y="3920483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547138" y="3832706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3599681" y="3908869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616874" y="3919282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782864" y="3911043"/>
            <a:ext cx="2699120" cy="892062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3499106" y="3909843"/>
            <a:ext cx="2951490" cy="1175731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3168287" y="3908661"/>
            <a:ext cx="3360782" cy="1444914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loud 119"/>
          <p:cNvSpPr/>
          <p:nvPr/>
        </p:nvSpPr>
        <p:spPr>
          <a:xfrm>
            <a:off x="6113203" y="4216443"/>
            <a:ext cx="2008662" cy="120954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To/From</a:t>
            </a: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Telco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318282" y="4962428"/>
            <a:ext cx="122495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latin typeface="Arial" pitchFamily="34" charset="0"/>
              </a:rPr>
              <a:t>E1/T1 cables</a:t>
            </a:r>
            <a:endParaRPr lang="en-CA" sz="1800" dirty="0">
              <a:latin typeface="Arial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V="1">
            <a:off x="2809057" y="4991404"/>
            <a:ext cx="509094" cy="118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4777" y="308024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latin typeface="Arial" pitchFamily="34" charset="0"/>
              </a:rPr>
              <a:t>Primary Gateway</a:t>
            </a:r>
            <a:endParaRPr lang="en-CA" sz="1800" dirty="0">
              <a:latin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3475" y="149918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latin typeface="Arial" pitchFamily="34" charset="0"/>
              </a:rPr>
              <a:t>Hot Stand-By Gateway</a:t>
            </a:r>
            <a:endParaRPr lang="en-CA" sz="1800" dirty="0">
              <a:latin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801557" y="2744933"/>
            <a:ext cx="122495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latin typeface="Arial" pitchFamily="34" charset="0"/>
              </a:rPr>
              <a:t>E1/T1 cables</a:t>
            </a:r>
            <a:endParaRPr lang="en-CA" sz="1800" dirty="0">
              <a:latin typeface="Arial" pitchFamily="34" charset="0"/>
            </a:endParaRPr>
          </a:p>
        </p:txBody>
      </p:sp>
      <p:cxnSp>
        <p:nvCxnSpPr>
          <p:cNvPr id="126" name="Straight Arrow Connector 125"/>
          <p:cNvCxnSpPr>
            <a:stCxn id="125" idx="1"/>
          </p:cNvCxnSpPr>
          <p:nvPr/>
        </p:nvCxnSpPr>
        <p:spPr>
          <a:xfrm flipH="1">
            <a:off x="4088846" y="2892666"/>
            <a:ext cx="712710" cy="5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64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Operating in </a:t>
            </a:r>
            <a:r>
              <a:rPr lang="en-CA" dirty="0" smtClean="0"/>
              <a:t>By-Pass Mode</a:t>
            </a:r>
            <a:endParaRPr lang="en-US" dirty="0"/>
          </a:p>
        </p:txBody>
      </p:sp>
      <p:pic>
        <p:nvPicPr>
          <p:cNvPr id="5" name="Picture 4" descr="400 Rear 2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333365"/>
            <a:ext cx="7924800" cy="835441"/>
          </a:xfrm>
          <a:prstGeom prst="rect">
            <a:avLst/>
          </a:prstGeom>
        </p:spPr>
      </p:pic>
      <p:pic>
        <p:nvPicPr>
          <p:cNvPr id="6" name="Picture 5" descr="400 Rear 2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44236"/>
            <a:ext cx="7924800" cy="835441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3543050" y="2242718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8" name="Rectangle 7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 rot="10800000">
            <a:off x="3545505" y="3577493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12" name="Rectangle 11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3199595" y="2327021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9"/>
          <p:cNvGrpSpPr/>
          <p:nvPr/>
        </p:nvGrpSpPr>
        <p:grpSpPr>
          <a:xfrm>
            <a:off x="3798850" y="2244994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17" name="Rectangle 16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10800000">
            <a:off x="3801306" y="3579769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21" name="Rectangle 20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3455404" y="2329296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4054658" y="2244550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26" name="Rectangle 25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 rot="10800000">
            <a:off x="4057112" y="3579325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30" name="Rectangle 29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3711202" y="2328852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9"/>
          <p:cNvGrpSpPr/>
          <p:nvPr/>
        </p:nvGrpSpPr>
        <p:grpSpPr>
          <a:xfrm>
            <a:off x="4313410" y="2244106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35" name="Rectangle 34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40"/>
          <p:cNvGrpSpPr/>
          <p:nvPr/>
        </p:nvGrpSpPr>
        <p:grpSpPr>
          <a:xfrm rot="10800000">
            <a:off x="4315864" y="3578881"/>
            <a:ext cx="215059" cy="159728"/>
            <a:chOff x="3796970" y="2675214"/>
            <a:chExt cx="248145" cy="199660"/>
          </a:xfrm>
          <a:solidFill>
            <a:schemeClr val="tx2"/>
          </a:solidFill>
        </p:grpSpPr>
        <p:sp>
          <p:nvSpPr>
            <p:cNvPr id="39" name="Rectangle 38"/>
            <p:cNvSpPr/>
            <p:nvPr/>
          </p:nvSpPr>
          <p:spPr>
            <a:xfrm>
              <a:off x="3796970" y="2675214"/>
              <a:ext cx="248145" cy="13937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57597" y="2770393"/>
              <a:ext cx="126332" cy="70827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77436" y="2783434"/>
              <a:ext cx="91440" cy="9144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Freeform 41"/>
          <p:cNvSpPr/>
          <p:nvPr/>
        </p:nvSpPr>
        <p:spPr>
          <a:xfrm>
            <a:off x="3969954" y="2328408"/>
            <a:ext cx="437722" cy="1329789"/>
          </a:xfrm>
          <a:custGeom>
            <a:avLst/>
            <a:gdLst>
              <a:gd name="connsiteX0" fmla="*/ 519065 w 537172"/>
              <a:gd name="connsiteY0" fmla="*/ 0 h 1711105"/>
              <a:gd name="connsiteX1" fmla="*/ 3018 w 537172"/>
              <a:gd name="connsiteY1" fmla="*/ 697117 h 1711105"/>
              <a:gd name="connsiteX2" fmla="*/ 537172 w 537172"/>
              <a:gd name="connsiteY2" fmla="*/ 1711105 h 17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172" h="1711105">
                <a:moveTo>
                  <a:pt x="519065" y="0"/>
                </a:moveTo>
                <a:cubicBezTo>
                  <a:pt x="259532" y="205966"/>
                  <a:pt x="0" y="411933"/>
                  <a:pt x="3018" y="697117"/>
                </a:cubicBezTo>
                <a:cubicBezTo>
                  <a:pt x="6036" y="982301"/>
                  <a:pt x="271604" y="1346703"/>
                  <a:pt x="537172" y="1711105"/>
                </a:cubicBezTo>
              </a:path>
            </a:pathLst>
          </a:custGeom>
          <a:ln w="889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19942" y="3829066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72485" y="3905229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89678" y="3915642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4066617" y="3912265"/>
            <a:ext cx="2462442" cy="645814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59725" y="3835108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12268" y="3911271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29462" y="3921684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99514" y="3833907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52051" y="3910070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69246" y="3920483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47138" y="3832706"/>
            <a:ext cx="215059" cy="111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99681" y="3908869"/>
            <a:ext cx="109488" cy="56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16874" y="3919282"/>
            <a:ext cx="79248" cy="73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782864" y="3911043"/>
            <a:ext cx="2699120" cy="892062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499106" y="3909843"/>
            <a:ext cx="2951490" cy="1175731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168287" y="3908661"/>
            <a:ext cx="3360782" cy="1444914"/>
          </a:xfrm>
          <a:custGeom>
            <a:avLst/>
            <a:gdLst>
              <a:gd name="connsiteX0" fmla="*/ 405897 w 2841279"/>
              <a:gd name="connsiteY0" fmla="*/ 0 h 807267"/>
              <a:gd name="connsiteX1" fmla="*/ 405897 w 2841279"/>
              <a:gd name="connsiteY1" fmla="*/ 697117 h 807267"/>
              <a:gd name="connsiteX2" fmla="*/ 2841279 w 2841279"/>
              <a:gd name="connsiteY2" fmla="*/ 660903 h 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1279" h="807267">
                <a:moveTo>
                  <a:pt x="405897" y="0"/>
                </a:moveTo>
                <a:cubicBezTo>
                  <a:pt x="202948" y="293483"/>
                  <a:pt x="0" y="586967"/>
                  <a:pt x="405897" y="697117"/>
                </a:cubicBezTo>
                <a:cubicBezTo>
                  <a:pt x="811794" y="807267"/>
                  <a:pt x="1826536" y="734085"/>
                  <a:pt x="2841279" y="660903"/>
                </a:cubicBezTo>
              </a:path>
            </a:pathLst>
          </a:custGeom>
          <a:ln w="88900" cap="rnd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6113203" y="4216443"/>
            <a:ext cx="2008662" cy="120954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To/From</a:t>
            </a: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Telco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16736" y="4965192"/>
            <a:ext cx="122495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latin typeface="Arial" pitchFamily="34" charset="0"/>
              </a:rPr>
              <a:t>T1/E1 cables</a:t>
            </a:r>
            <a:endParaRPr lang="en-CA" sz="1800" dirty="0">
              <a:latin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807208" y="4992624"/>
            <a:ext cx="509094" cy="11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4777" y="308152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itchFamily="34" charset="0"/>
              </a:rPr>
              <a:t>Primary Gateway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3475" y="149918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itchFamily="34" charset="0"/>
              </a:rPr>
              <a:t>Hot Stand-By Gateway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146474" y="3144495"/>
            <a:ext cx="1326030" cy="1224028"/>
          </a:xfrm>
          <a:prstGeom prst="line">
            <a:avLst/>
          </a:prstGeom>
          <a:ln w="889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160867" y="3121565"/>
            <a:ext cx="1326030" cy="1224028"/>
          </a:xfrm>
          <a:prstGeom prst="line">
            <a:avLst/>
          </a:prstGeom>
          <a:ln w="889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2" idx="2"/>
          </p:cNvCxnSpPr>
          <p:nvPr/>
        </p:nvCxnSpPr>
        <p:spPr>
          <a:xfrm flipH="1" flipV="1">
            <a:off x="4407677" y="3658201"/>
            <a:ext cx="263" cy="244380"/>
          </a:xfrm>
          <a:prstGeom prst="line">
            <a:avLst/>
          </a:prstGeom>
          <a:ln w="889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163152" y="3649755"/>
            <a:ext cx="263" cy="244380"/>
          </a:xfrm>
          <a:prstGeom prst="line">
            <a:avLst/>
          </a:prstGeom>
          <a:ln w="889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910778" y="3655801"/>
            <a:ext cx="263" cy="244380"/>
          </a:xfrm>
          <a:prstGeom prst="line">
            <a:avLst/>
          </a:prstGeom>
          <a:ln w="889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650562" y="3661838"/>
            <a:ext cx="263" cy="244380"/>
          </a:xfrm>
          <a:prstGeom prst="line">
            <a:avLst/>
          </a:prstGeom>
          <a:ln w="889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49798" y="2479289"/>
            <a:ext cx="246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Arial" pitchFamily="34" charset="0"/>
              </a:rPr>
              <a:t>Internal relay trips to connect to by-pass ports</a:t>
            </a:r>
            <a:endParaRPr lang="en-CA" sz="1800" dirty="0">
              <a:latin typeface="Arial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4484254" y="2950461"/>
            <a:ext cx="1565543" cy="80944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36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3212" y="3809999"/>
            <a:ext cx="4186919" cy="1021033"/>
          </a:xfrm>
          <a:prstGeom prst="round2DiagRect">
            <a:avLst>
              <a:gd name="adj1" fmla="val 10096"/>
              <a:gd name="adj2" fmla="val 1345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TDM-Based PBX can use SIP Trunks to reduce cost and improve </a:t>
            </a:r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Trunking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281203" y="4393162"/>
            <a:ext cx="1157523" cy="17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6"/>
          <p:cNvGrpSpPr/>
          <p:nvPr/>
        </p:nvGrpSpPr>
        <p:grpSpPr>
          <a:xfrm>
            <a:off x="6281242" y="5215972"/>
            <a:ext cx="698915" cy="1040932"/>
            <a:chOff x="5486400" y="4901832"/>
            <a:chExt cx="645152" cy="10409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8504" y="4901832"/>
              <a:ext cx="0" cy="7742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telepho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562600"/>
              <a:ext cx="645152" cy="38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7392490" y="5749372"/>
            <a:ext cx="1029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PBX, TDM</a:t>
            </a:r>
          </a:p>
          <a:p>
            <a:r>
              <a:rPr lang="en-CA" sz="1400" dirty="0" smtClean="0">
                <a:latin typeface="Arial" pitchFamily="34" charset="0"/>
              </a:rPr>
              <a:t>Endpoints</a:t>
            </a:r>
            <a:endParaRPr lang="en-CA" sz="1400" dirty="0">
              <a:latin typeface="Arial" pitchFamily="34" charset="0"/>
            </a:endParaRPr>
          </a:p>
        </p:txBody>
      </p:sp>
      <p:grpSp>
        <p:nvGrpSpPr>
          <p:cNvPr id="10" name="Group 58"/>
          <p:cNvGrpSpPr/>
          <p:nvPr/>
        </p:nvGrpSpPr>
        <p:grpSpPr>
          <a:xfrm>
            <a:off x="6814642" y="5215972"/>
            <a:ext cx="698915" cy="1046608"/>
            <a:chOff x="6553200" y="4972356"/>
            <a:chExt cx="645152" cy="10466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35284" y="4972356"/>
              <a:ext cx="0" cy="7742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3" descr="telepho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638800"/>
              <a:ext cx="645152" cy="38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6859102" y="3967660"/>
            <a:ext cx="7425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Analog</a:t>
            </a:r>
          </a:p>
          <a:p>
            <a:r>
              <a:rPr lang="en-CA" sz="1400" dirty="0" smtClean="0">
                <a:latin typeface="Arial" pitchFamily="34" charset="0"/>
              </a:rPr>
              <a:t>BRI</a:t>
            </a:r>
          </a:p>
          <a:p>
            <a:r>
              <a:rPr lang="en-CA" sz="1400" dirty="0" smtClean="0">
                <a:latin typeface="Arial" pitchFamily="34" charset="0"/>
              </a:rPr>
              <a:t>PRI</a:t>
            </a:r>
            <a:endParaRPr lang="en-CA" sz="1400" dirty="0"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75890" y="1834060"/>
            <a:ext cx="3467100" cy="1828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502740" y="1423948"/>
            <a:ext cx="1386840" cy="822960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ITSP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1190" y="1681660"/>
            <a:ext cx="570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SIP /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VoIP</a:t>
            </a:r>
            <a:endParaRPr lang="en-C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firew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553" y="2596060"/>
            <a:ext cx="670719" cy="590550"/>
          </a:xfrm>
          <a:prstGeom prst="rect">
            <a:avLst/>
          </a:prstGeom>
          <a:noFill/>
        </p:spPr>
      </p:pic>
      <p:pic>
        <p:nvPicPr>
          <p:cNvPr id="21" name="5514b834-843b-4925-bdea-ef940b81b5de" descr="C71A144B-AFE9-4E1B-B626-5D2D2D041B11@sangom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615" y="3151243"/>
            <a:ext cx="3757688" cy="8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90" descr="atm_switch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645661" y="4686212"/>
            <a:ext cx="709924" cy="9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463827" y="5008833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Legacy PBX</a:t>
            </a:r>
            <a:endParaRPr lang="en-CA" sz="1400" dirty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46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50771" y="4426932"/>
            <a:ext cx="4749879" cy="1415652"/>
          </a:xfrm>
          <a:prstGeom prst="round2DiagRect">
            <a:avLst>
              <a:gd name="adj1" fmla="val 10096"/>
              <a:gd name="adj2" fmla="val 1345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1800" dirty="0"/>
              <a:t>Vega </a:t>
            </a:r>
            <a:r>
              <a:rPr lang="en-CA" sz="1800" dirty="0" smtClean="0"/>
              <a:t>reroutes </a:t>
            </a:r>
            <a:r>
              <a:rPr lang="en-CA" sz="1800" dirty="0"/>
              <a:t>all calls to the PSTN if: </a:t>
            </a:r>
          </a:p>
          <a:p>
            <a:pPr marL="5683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CA" sz="1800" dirty="0" smtClean="0"/>
              <a:t>SIP/WAN/Internet </a:t>
            </a:r>
            <a:r>
              <a:rPr lang="en-CA" sz="1800" dirty="0"/>
              <a:t>fails</a:t>
            </a:r>
          </a:p>
          <a:p>
            <a:pPr marL="5683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CA" sz="1800" dirty="0"/>
              <a:t>Power Fails to Gateway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Trunking with Resilience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661491" y="2335709"/>
            <a:ext cx="1828798" cy="82550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36290" y="3815260"/>
            <a:ext cx="2806700" cy="2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281203" y="4393162"/>
            <a:ext cx="1157523" cy="17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9102" y="3967660"/>
            <a:ext cx="7425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Analog</a:t>
            </a:r>
          </a:p>
          <a:p>
            <a:r>
              <a:rPr lang="en-CA" sz="1400" dirty="0" smtClean="0">
                <a:latin typeface="Arial" pitchFamily="34" charset="0"/>
              </a:rPr>
              <a:t>BRI</a:t>
            </a:r>
          </a:p>
          <a:p>
            <a:r>
              <a:rPr lang="en-CA" sz="1400" dirty="0" smtClean="0">
                <a:latin typeface="Arial" pitchFamily="34" charset="0"/>
              </a:rPr>
              <a:t>PRI</a:t>
            </a:r>
            <a:endParaRPr lang="en-CA" sz="1400" dirty="0">
              <a:latin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75890" y="1834060"/>
            <a:ext cx="3467100" cy="1828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502740" y="1423948"/>
            <a:ext cx="1386840" cy="822960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ITSP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1190" y="1681660"/>
            <a:ext cx="570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SIP /</a:t>
            </a:r>
          </a:p>
          <a:p>
            <a:r>
              <a:rPr lang="en-CA" sz="1400" dirty="0" smtClean="0">
                <a:latin typeface="Arial" pitchFamily="34" charset="0"/>
              </a:rPr>
              <a:t>VoIP</a:t>
            </a:r>
            <a:endParaRPr lang="en-CA" sz="1400" dirty="0">
              <a:latin typeface="Arial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1245690" y="3434260"/>
            <a:ext cx="1386840" cy="822960"/>
          </a:xfrm>
          <a:prstGeom prst="cloud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PSTN</a:t>
            </a:r>
          </a:p>
        </p:txBody>
      </p:sp>
      <p:pic>
        <p:nvPicPr>
          <p:cNvPr id="22" name="Picture 6" descr="fire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553" y="2596060"/>
            <a:ext cx="670719" cy="590550"/>
          </a:xfrm>
          <a:prstGeom prst="rect">
            <a:avLst/>
          </a:prstGeom>
          <a:noFill/>
        </p:spPr>
      </p:pic>
      <p:pic>
        <p:nvPicPr>
          <p:cNvPr id="23" name="Picture 30" descr="Out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090" y="2672285"/>
            <a:ext cx="711994" cy="657225"/>
          </a:xfrm>
          <a:prstGeom prst="rect">
            <a:avLst/>
          </a:prstGeom>
          <a:noFill/>
        </p:spPr>
      </p:pic>
      <p:pic>
        <p:nvPicPr>
          <p:cNvPr id="25" name="5514b834-843b-4925-bdea-ef940b81b5de" descr="C71A144B-AFE9-4E1B-B626-5D2D2D041B11@sangom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615" y="3151243"/>
            <a:ext cx="3757688" cy="8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46"/>
          <p:cNvGrpSpPr/>
          <p:nvPr/>
        </p:nvGrpSpPr>
        <p:grpSpPr>
          <a:xfrm>
            <a:off x="6281242" y="5215972"/>
            <a:ext cx="698915" cy="1040932"/>
            <a:chOff x="5486400" y="4901832"/>
            <a:chExt cx="645152" cy="104093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68504" y="4901832"/>
              <a:ext cx="0" cy="7742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" descr="telephon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562600"/>
              <a:ext cx="645152" cy="38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7392490" y="5749372"/>
            <a:ext cx="1029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PBX, TDM</a:t>
            </a:r>
          </a:p>
          <a:p>
            <a:r>
              <a:rPr lang="en-CA" sz="1400" dirty="0" smtClean="0">
                <a:latin typeface="Arial" pitchFamily="34" charset="0"/>
              </a:rPr>
              <a:t>Endpoints</a:t>
            </a:r>
            <a:endParaRPr lang="en-CA" sz="1400" dirty="0">
              <a:latin typeface="Arial" pitchFamily="34" charset="0"/>
            </a:endParaRPr>
          </a:p>
        </p:txBody>
      </p:sp>
      <p:grpSp>
        <p:nvGrpSpPr>
          <p:cNvPr id="39" name="Group 58"/>
          <p:cNvGrpSpPr/>
          <p:nvPr/>
        </p:nvGrpSpPr>
        <p:grpSpPr>
          <a:xfrm>
            <a:off x="6814642" y="5215972"/>
            <a:ext cx="698915" cy="1046608"/>
            <a:chOff x="6553200" y="4972356"/>
            <a:chExt cx="645152" cy="10466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935284" y="4972356"/>
              <a:ext cx="0" cy="7742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" descr="telephon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638800"/>
              <a:ext cx="645152" cy="38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990" descr="atm_switch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645661" y="4686212"/>
            <a:ext cx="709924" cy="9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463827" y="5008833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itchFamily="34" charset="0"/>
              </a:rPr>
              <a:t>Legacy PBX</a:t>
            </a:r>
            <a:endParaRPr lang="en-CA" sz="1400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50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Dial Tone/Multi-Dwelling Units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913" y="1366838"/>
            <a:ext cx="4295776" cy="4736401"/>
          </a:xfrm>
          <a:prstGeom prst="roundRect">
            <a:avLst>
              <a:gd name="adj" fmla="val 3482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7008" y="1412231"/>
            <a:ext cx="3722336" cy="3490972"/>
          </a:xfrm>
          <a:prstGeom prst="roundRect">
            <a:avLst>
              <a:gd name="adj" fmla="val 3482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88741" y="3653302"/>
            <a:ext cx="0" cy="1914935"/>
          </a:xfrm>
          <a:prstGeom prst="line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4990" y="4274522"/>
            <a:ext cx="0" cy="9793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4035" y="3171825"/>
            <a:ext cx="4030594" cy="0"/>
          </a:xfrm>
          <a:prstGeom prst="line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75120" y="1974771"/>
            <a:ext cx="3033121" cy="2217931"/>
          </a:xfrm>
          <a:prstGeom prst="cloud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07619" y="1851556"/>
            <a:ext cx="0" cy="1215494"/>
          </a:xfrm>
          <a:prstGeom prst="line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TU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786" y="2951101"/>
            <a:ext cx="1381240" cy="31608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43117" y="1643065"/>
            <a:ext cx="225867" cy="208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1085" y="1643065"/>
            <a:ext cx="225867" cy="208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9054" y="1643065"/>
            <a:ext cx="225867" cy="208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7023" y="1643065"/>
            <a:ext cx="225867" cy="208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SBC Symbo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782" y="3428086"/>
            <a:ext cx="723415" cy="726507"/>
          </a:xfrm>
          <a:prstGeom prst="rect">
            <a:avLst/>
          </a:prstGeom>
        </p:spPr>
      </p:pic>
      <p:pic>
        <p:nvPicPr>
          <p:cNvPr id="18" name="Picture 17" descr="Softswitch  symbo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61" y="1829688"/>
            <a:ext cx="849740" cy="741018"/>
          </a:xfrm>
          <a:prstGeom prst="rect">
            <a:avLst/>
          </a:prstGeom>
        </p:spPr>
      </p:pic>
      <p:grpSp>
        <p:nvGrpSpPr>
          <p:cNvPr id="19" name="Group 14"/>
          <p:cNvGrpSpPr/>
          <p:nvPr/>
        </p:nvGrpSpPr>
        <p:grpSpPr>
          <a:xfrm>
            <a:off x="4373221" y="2861964"/>
            <a:ext cx="986784" cy="667512"/>
            <a:chOff x="5591509" y="2970721"/>
            <a:chExt cx="910876" cy="667512"/>
          </a:xfrm>
        </p:grpSpPr>
        <p:sp>
          <p:nvSpPr>
            <p:cNvPr id="20" name="Cloud 19"/>
            <p:cNvSpPr/>
            <p:nvPr/>
          </p:nvSpPr>
          <p:spPr>
            <a:xfrm>
              <a:off x="5591509" y="2970721"/>
              <a:ext cx="910876" cy="667512"/>
            </a:xfrm>
            <a:prstGeom prst="cloud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62009" y="3041842"/>
              <a:ext cx="689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IP</a:t>
              </a:r>
              <a:b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</a:br>
              <a: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Network</a:t>
              </a:r>
              <a:endParaRPr lang="en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endParaRPr>
            </a:p>
          </p:txBody>
        </p:sp>
      </p:grpSp>
      <p:pic>
        <p:nvPicPr>
          <p:cNvPr id="22" name="Picture 21" descr="router symbol.png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94" y="2935455"/>
            <a:ext cx="758904" cy="520530"/>
          </a:xfrm>
          <a:prstGeom prst="rect">
            <a:avLst/>
          </a:prstGeom>
        </p:spPr>
      </p:pic>
      <p:pic>
        <p:nvPicPr>
          <p:cNvPr id="23" name="Picture 22" descr="router symbol.png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878" y="2935455"/>
            <a:ext cx="758904" cy="5205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03425" y="2111428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LAN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5" name="Picture 3" descr="teleph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08" b="23244"/>
          <a:stretch>
            <a:fillRect/>
          </a:stretch>
        </p:blipFill>
        <p:spPr bwMode="auto">
          <a:xfrm>
            <a:off x="1455607" y="2889781"/>
            <a:ext cx="1070284" cy="5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 descr="teleph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08" b="23244"/>
          <a:stretch>
            <a:fillRect/>
          </a:stretch>
        </p:blipFill>
        <p:spPr bwMode="auto">
          <a:xfrm>
            <a:off x="1455607" y="3632193"/>
            <a:ext cx="1070284" cy="5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3" descr="teleph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08" b="23244"/>
          <a:stretch>
            <a:fillRect/>
          </a:stretch>
        </p:blipFill>
        <p:spPr bwMode="auto">
          <a:xfrm>
            <a:off x="1455607" y="4321039"/>
            <a:ext cx="1070284" cy="5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3" descr="teleph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08" b="23244"/>
          <a:stretch>
            <a:fillRect/>
          </a:stretch>
        </p:blipFill>
        <p:spPr bwMode="auto">
          <a:xfrm>
            <a:off x="1455607" y="5505782"/>
            <a:ext cx="1070284" cy="5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Straight Connector 28"/>
          <p:cNvCxnSpPr/>
          <p:nvPr/>
        </p:nvCxnSpPr>
        <p:spPr>
          <a:xfrm rot="10800000">
            <a:off x="2016965" y="5117592"/>
            <a:ext cx="0" cy="36576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78"/>
          <p:cNvCxnSpPr/>
          <p:nvPr/>
        </p:nvCxnSpPr>
        <p:spPr>
          <a:xfrm flipV="1">
            <a:off x="2540182" y="1851563"/>
            <a:ext cx="68353" cy="1329307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279"/>
          <p:cNvCxnSpPr/>
          <p:nvPr/>
        </p:nvCxnSpPr>
        <p:spPr>
          <a:xfrm rot="5400000" flipH="1" flipV="1">
            <a:off x="1594120" y="2790530"/>
            <a:ext cx="2039882" cy="161943"/>
          </a:xfrm>
          <a:prstGeom prst="bentConnector3">
            <a:avLst>
              <a:gd name="adj1" fmla="val -42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282"/>
          <p:cNvCxnSpPr/>
          <p:nvPr/>
        </p:nvCxnSpPr>
        <p:spPr>
          <a:xfrm rot="5400000" flipH="1" flipV="1">
            <a:off x="1247754" y="3097962"/>
            <a:ext cx="2784947" cy="292145"/>
          </a:xfrm>
          <a:prstGeom prst="bentConnector3">
            <a:avLst>
              <a:gd name="adj1" fmla="val 65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285"/>
          <p:cNvCxnSpPr/>
          <p:nvPr/>
        </p:nvCxnSpPr>
        <p:spPr>
          <a:xfrm rot="5400000" flipH="1" flipV="1">
            <a:off x="675300" y="3566462"/>
            <a:ext cx="3945738" cy="515935"/>
          </a:xfrm>
          <a:prstGeom prst="bentConnector3">
            <a:avLst>
              <a:gd name="adj1" fmla="val 3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79093" y="2111428"/>
            <a:ext cx="1336986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24 or 50 analog FXS long reach lines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35" name="Picture 34" descr="5000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5" y="1544605"/>
            <a:ext cx="4127500" cy="422868"/>
          </a:xfrm>
          <a:prstGeom prst="rect">
            <a:avLst/>
          </a:prstGeom>
          <a:effectLst>
            <a:outerShdw blurRad="88900" dist="889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403155" y="3539008"/>
            <a:ext cx="8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IP Router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9554" y="2852446"/>
            <a:ext cx="773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Tenant 1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9554" y="3614446"/>
            <a:ext cx="773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Tenant 2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9554" y="4319296"/>
            <a:ext cx="773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Tenant 3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29556" y="5471812"/>
            <a:ext cx="799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Tenant N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1851" y="2501313"/>
            <a:ext cx="90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Softswitch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84077" y="3480768"/>
            <a:ext cx="1295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Carrier SS7 GW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8730" y="3048007"/>
            <a:ext cx="8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IP Router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8014" y="2782463"/>
            <a:ext cx="109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Session Border Controllers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45" name="Picture 44" descr="ss7-gw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37" y="3757767"/>
            <a:ext cx="2024888" cy="63113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02788" y="1469387"/>
            <a:ext cx="317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VoIP Service Provider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grpSp>
        <p:nvGrpSpPr>
          <p:cNvPr id="47" name="Group 37"/>
          <p:cNvGrpSpPr/>
          <p:nvPr/>
        </p:nvGrpSpPr>
        <p:grpSpPr>
          <a:xfrm>
            <a:off x="6241604" y="5073739"/>
            <a:ext cx="986785" cy="667512"/>
            <a:chOff x="6760267" y="1847830"/>
            <a:chExt cx="910876" cy="667512"/>
          </a:xfrm>
        </p:grpSpPr>
        <p:grpSp>
          <p:nvGrpSpPr>
            <p:cNvPr id="48" name="Group 38"/>
            <p:cNvGrpSpPr/>
            <p:nvPr/>
          </p:nvGrpSpPr>
          <p:grpSpPr>
            <a:xfrm>
              <a:off x="6760267" y="1847830"/>
              <a:ext cx="910876" cy="667512"/>
              <a:chOff x="5623560" y="3154680"/>
              <a:chExt cx="1197864" cy="877824"/>
            </a:xfrm>
          </p:grpSpPr>
          <p:sp>
            <p:nvSpPr>
              <p:cNvPr id="50" name="Cloud 49"/>
              <p:cNvSpPr/>
              <p:nvPr/>
            </p:nvSpPr>
            <p:spPr>
              <a:xfrm>
                <a:off x="5623560" y="3154680"/>
                <a:ext cx="1197864" cy="877824"/>
              </a:xfrm>
              <a:prstGeom prst="cloud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382512" y="3511296"/>
                <a:ext cx="292608" cy="2377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778656" y="2037489"/>
              <a:ext cx="857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SS7 PSTN</a:t>
              </a:r>
              <a:endParaRPr lang="en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endParaRPr>
            </a:p>
          </p:txBody>
        </p:sp>
      </p:grpSp>
      <p:grpSp>
        <p:nvGrpSpPr>
          <p:cNvPr id="52" name="Group 14"/>
          <p:cNvGrpSpPr/>
          <p:nvPr/>
        </p:nvGrpSpPr>
        <p:grpSpPr>
          <a:xfrm>
            <a:off x="7791581" y="5234130"/>
            <a:ext cx="986782" cy="667512"/>
            <a:chOff x="5882569" y="2970721"/>
            <a:chExt cx="910876" cy="667512"/>
          </a:xfrm>
        </p:grpSpPr>
        <p:sp>
          <p:nvSpPr>
            <p:cNvPr id="53" name="Cloud 52"/>
            <p:cNvSpPr/>
            <p:nvPr/>
          </p:nvSpPr>
          <p:spPr>
            <a:xfrm>
              <a:off x="5882569" y="2970721"/>
              <a:ext cx="910876" cy="667512"/>
            </a:xfrm>
            <a:prstGeom prst="cloud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01892" y="3079942"/>
              <a:ext cx="657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SIP</a:t>
              </a:r>
              <a:b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</a:br>
              <a:r>
                <a:rPr lang="en-C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Peering</a:t>
              </a:r>
              <a:endParaRPr lang="en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190861" y="486271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MDU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21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SNAP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Sangoma Network Appliance Provisioning Tool simplifies provisioning and deployment of gateways for use on Interoperability Partners’ networks</a:t>
            </a:r>
          </a:p>
          <a:p>
            <a:pPr lvl="1"/>
            <a:r>
              <a:rPr lang="en-US" dirty="0" smtClean="0"/>
              <a:t>Sangoma builds standard configuration files for an Interoperability Partner</a:t>
            </a:r>
          </a:p>
          <a:p>
            <a:pPr lvl="1"/>
            <a:r>
              <a:rPr lang="en-US" dirty="0" smtClean="0"/>
              <a:t>Through the Snap Tool, user provides installation specific info (IP Address, </a:t>
            </a:r>
            <a:r>
              <a:rPr lang="en-US" dirty="0" err="1" smtClean="0"/>
              <a:t>User_Name</a:t>
            </a:r>
            <a:r>
              <a:rPr lang="en-US" dirty="0" smtClean="0"/>
              <a:t>, Password, etc.)</a:t>
            </a:r>
          </a:p>
          <a:p>
            <a:pPr lvl="1"/>
            <a:r>
              <a:rPr lang="en-US" dirty="0" smtClean="0"/>
              <a:t>Snap Tool automatically builds a provisioning template that can be instantly uploaded to the gateway</a:t>
            </a:r>
          </a:p>
          <a:p>
            <a:r>
              <a:rPr lang="en-US" dirty="0" smtClean="0"/>
              <a:t>We can work with you to add your SIP trunking service on SNAP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7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Select a Carrier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67" y="1946786"/>
            <a:ext cx="8806333" cy="341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78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Sangoma</a:t>
            </a:r>
          </a:p>
          <a:p>
            <a:r>
              <a:rPr lang="en-US" dirty="0" smtClean="0"/>
              <a:t>VoIP deployment challenges</a:t>
            </a:r>
          </a:p>
          <a:p>
            <a:r>
              <a:rPr lang="en-US" dirty="0" smtClean="0"/>
              <a:t>Portfolio of Gateways</a:t>
            </a:r>
          </a:p>
          <a:p>
            <a:r>
              <a:rPr lang="en-US" dirty="0" smtClean="0"/>
              <a:t>Portfolio of Session Border Controllers</a:t>
            </a:r>
          </a:p>
          <a:p>
            <a:r>
              <a:rPr lang="en-US" dirty="0" smtClean="0"/>
              <a:t>Closing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© Sangoma Technologies Inc. 2013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8334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Select Gateway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0771"/>
            <a:ext cx="9052089" cy="397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90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Add Specifics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57823"/>
            <a:ext cx="7050342" cy="44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48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Four: </a:t>
            </a:r>
            <a:r>
              <a:rPr lang="en-US" dirty="0" smtClean="0"/>
              <a:t>Download Template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7" y="1768578"/>
            <a:ext cx="9111123" cy="341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95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SS7 Gateways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NetBorder Series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77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NetBorder SS7 Gateway 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mtClean="0"/>
              <a:t>Up to 32 T1/E1 per server</a:t>
            </a:r>
          </a:p>
          <a:p>
            <a:r>
              <a:rPr lang="en-CA" smtClean="0"/>
              <a:t>Can scale up to 288 E1s in relay mode where multiple systems act as one</a:t>
            </a:r>
          </a:p>
          <a:p>
            <a:r>
              <a:rPr lang="en-CA" smtClean="0"/>
              <a:t>SS7 ISUP Signaling with several national variants</a:t>
            </a:r>
          </a:p>
          <a:p>
            <a:pPr lvl="1"/>
            <a:r>
              <a:rPr lang="en-CA" smtClean="0"/>
              <a:t>ITU, ANSI, Bellcore, France, UK, China, India and Russia</a:t>
            </a:r>
          </a:p>
          <a:p>
            <a:r>
              <a:rPr lang="en-CA" smtClean="0"/>
              <a:t>Wide range of narrowband and wideband codecs supported</a:t>
            </a:r>
          </a:p>
          <a:p>
            <a:pPr lvl="1"/>
            <a:r>
              <a:rPr lang="en-CA" smtClean="0"/>
              <a:t> for any to any codec transcoding</a:t>
            </a:r>
          </a:p>
          <a:p>
            <a:r>
              <a:rPr lang="en-CA" smtClean="0"/>
              <a:t>Robust implementation with distribution, failover and redundancy </a:t>
            </a:r>
          </a:p>
          <a:p>
            <a:r>
              <a:rPr lang="en-CA" smtClean="0"/>
              <a:t>Flexible XML based routing rules for call control</a:t>
            </a:r>
          </a:p>
          <a:p>
            <a:r>
              <a:rPr lang="en-CA" smtClean="0"/>
              <a:t>Coming Features:</a:t>
            </a:r>
          </a:p>
          <a:p>
            <a:pPr lvl="1"/>
            <a:r>
              <a:rPr lang="en-CA" smtClean="0"/>
              <a:t>T.38 and SIP REFER support</a:t>
            </a:r>
          </a:p>
          <a:p>
            <a:pPr lvl="1"/>
            <a:r>
              <a:rPr lang="en-CA" smtClean="0"/>
              <a:t>Sigtran relay and termination</a:t>
            </a:r>
          </a:p>
          <a:p>
            <a:pPr lvl="1"/>
            <a:r>
              <a:rPr lang="en-CA" smtClean="0"/>
              <a:t>Megaco / H.248 support for enhanced Softswitch integration</a:t>
            </a: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smtClean="0"/>
              <a:t>© Sangoma Technologies Inc.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6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2012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Options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2" y="2412194"/>
            <a:ext cx="8366581" cy="27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1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Gateway Place on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1827"/>
            <a:ext cx="8229600" cy="1960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SS7 signaling to gateway is like an SSP on the PSTN network</a:t>
            </a:r>
          </a:p>
          <a:p>
            <a:r>
              <a:rPr lang="en-US" dirty="0" smtClean="0"/>
              <a:t>Signaling connects directly to SSP or STP equipment</a:t>
            </a:r>
          </a:p>
          <a:p>
            <a:pPr lvl="1"/>
            <a:r>
              <a:rPr lang="en-US" dirty="0" smtClean="0"/>
              <a:t>Connects to STP node via an A link (</a:t>
            </a:r>
            <a:r>
              <a:rPr lang="en-US" dirty="0"/>
              <a:t>typical North </a:t>
            </a:r>
            <a:r>
              <a:rPr lang="en-US" dirty="0" smtClean="0"/>
              <a:t>American)</a:t>
            </a:r>
          </a:p>
          <a:p>
            <a:pPr lvl="1"/>
            <a:r>
              <a:rPr lang="en-US" dirty="0"/>
              <a:t>Connects to </a:t>
            </a:r>
            <a:r>
              <a:rPr lang="en-US" dirty="0" smtClean="0"/>
              <a:t>SSP node via an F link (</a:t>
            </a:r>
            <a:r>
              <a:rPr lang="en-US" dirty="0"/>
              <a:t>typical European)</a:t>
            </a:r>
            <a:endParaRPr lang="en-US" dirty="0" smtClean="0"/>
          </a:p>
          <a:p>
            <a:r>
              <a:rPr lang="en-US" dirty="0" smtClean="0"/>
              <a:t>These are not yet supported: </a:t>
            </a:r>
            <a:r>
              <a:rPr lang="en-US" dirty="0"/>
              <a:t>CNAM, </a:t>
            </a:r>
            <a:r>
              <a:rPr lang="en-US" dirty="0" smtClean="0"/>
              <a:t>LIDB, </a:t>
            </a:r>
            <a:r>
              <a:rPr lang="en-US" dirty="0"/>
              <a:t>LNP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anything SCCP (TCAP, MAP or INAP)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26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77" y="1549858"/>
            <a:ext cx="6776245" cy="23097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753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SS7 </a:t>
            </a:r>
            <a:r>
              <a:rPr lang="en-US" dirty="0"/>
              <a:t>to </a:t>
            </a:r>
            <a:r>
              <a:rPr lang="en-US" dirty="0" smtClean="0"/>
              <a:t>VoIP Inter-Working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328" y="1487476"/>
            <a:ext cx="4819418" cy="43725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27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63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 Gateway for SIP Softswitch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448251"/>
            <a:ext cx="504056" cy="365125"/>
          </a:xfrm>
          <a:prstGeom prst="rect">
            <a:avLst/>
          </a:prstGeom>
        </p:spPr>
        <p:txBody>
          <a:bodyPr/>
          <a:lstStyle/>
          <a:p>
            <a:fld id="{FF0EB69C-1680-412A-9C3B-9437EBD13EEF}" type="slidenum">
              <a:rPr lang="en-CA" smtClean="0"/>
              <a:pPr/>
              <a:t>28</a:t>
            </a:fld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3904768" y="4676426"/>
            <a:ext cx="4990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inter-carrier TDM access to  SIP-only based Softswitch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Interconnection to several service providers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Centralized call control for carriers in distributed networks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Softswitch performs routing, billing, subscriber management</a:t>
            </a:r>
          </a:p>
          <a:p>
            <a:pPr marL="93663" indent="-93663">
              <a:buFont typeface="Arial" pitchFamily="34" charset="0"/>
              <a:buChar char="•"/>
            </a:pPr>
            <a:endParaRPr lang="en-CA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3663" indent="-93663">
              <a:buFont typeface="Arial" pitchFamily="34" charset="0"/>
              <a:buChar char="•"/>
            </a:pPr>
            <a:endParaRPr lang="en-CA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694" y="1478208"/>
            <a:ext cx="5539065" cy="41388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73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Access Gateway for Megaco</a:t>
            </a:r>
            <a:r>
              <a:rPr lang="en-CA" dirty="0"/>
              <a:t> </a:t>
            </a:r>
            <a:r>
              <a:rPr lang="en-CA" dirty="0" smtClean="0"/>
              <a:t>Networks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448251"/>
            <a:ext cx="504056" cy="365125"/>
          </a:xfrm>
          <a:prstGeom prst="rect">
            <a:avLst/>
          </a:prstGeom>
        </p:spPr>
        <p:txBody>
          <a:bodyPr/>
          <a:lstStyle/>
          <a:p>
            <a:fld id="{FF0EB69C-1680-412A-9C3B-9437EBD13EEF}" type="slidenum">
              <a:rPr lang="en-CA" smtClean="0"/>
              <a:pPr/>
              <a:t>29</a:t>
            </a:fld>
            <a:endParaRPr lang="en-CA" dirty="0"/>
          </a:p>
        </p:txBody>
      </p:sp>
      <p:sp>
        <p:nvSpPr>
          <p:cNvPr id="76" name="TextBox 75"/>
          <p:cNvSpPr txBox="1"/>
          <p:nvPr/>
        </p:nvSpPr>
        <p:spPr>
          <a:xfrm>
            <a:off x="195322" y="1582939"/>
            <a:ext cx="4383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Combined SGW (signalling gateway) and MG (Media Gateway)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Leverages Central Control (MGC) Carrier Infrastructure in large distributed networks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Softswitch (MGC) performs signalling, routing, billing, subscriber management, etc.</a:t>
            </a:r>
          </a:p>
          <a:p>
            <a:pPr marL="93663" indent="-93663">
              <a:buFont typeface="Arial" pitchFamily="34" charset="0"/>
              <a:buChar char="•"/>
            </a:pPr>
            <a:endParaRPr lang="en-CA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68" name="TextBox 2067"/>
          <p:cNvSpPr txBox="1"/>
          <p:nvPr/>
        </p:nvSpPr>
        <p:spPr>
          <a:xfrm>
            <a:off x="4729244" y="5879109"/>
            <a:ext cx="33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Megaco: 	</a:t>
            </a:r>
            <a:r>
              <a:rPr lang="en-CA" sz="1400" b="1" dirty="0" smtClean="0">
                <a:solidFill>
                  <a:srgbClr val="C00000"/>
                </a:solidFill>
              </a:rPr>
              <a:t>Me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 </a:t>
            </a:r>
            <a:r>
              <a:rPr lang="en-CA" sz="1400" b="1" dirty="0" smtClean="0">
                <a:solidFill>
                  <a:srgbClr val="C00000"/>
                </a:solidFill>
              </a:rPr>
              <a:t>Ga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teway </a:t>
            </a:r>
            <a:r>
              <a:rPr lang="en-CA" sz="1400" b="1" dirty="0" smtClean="0">
                <a:solidFill>
                  <a:srgbClr val="C00000"/>
                </a:solidFill>
              </a:rPr>
              <a:t>Co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ntrol Protocol (aka H.248)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74" y="1582939"/>
            <a:ext cx="8031019" cy="42562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11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Sangoma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Industry pioneer with over 25 years of experience </a:t>
            </a:r>
            <a:r>
              <a:rPr lang="en-US" dirty="0" smtClean="0"/>
              <a:t>in </a:t>
            </a:r>
            <a:r>
              <a:rPr lang="en-US" dirty="0" smtClean="0"/>
              <a:t>communications hardware and software</a:t>
            </a:r>
          </a:p>
          <a:p>
            <a:r>
              <a:rPr lang="en-US" dirty="0" smtClean="0"/>
              <a:t>Publicly traded company since 2000</a:t>
            </a:r>
          </a:p>
          <a:p>
            <a:pPr lvl="1"/>
            <a:r>
              <a:rPr lang="en-US" dirty="0" smtClean="0"/>
              <a:t>TSXV: STC</a:t>
            </a:r>
          </a:p>
          <a:p>
            <a:r>
              <a:rPr lang="en-US" dirty="0" smtClean="0"/>
              <a:t>One of the most financially healthy companies in our industry</a:t>
            </a:r>
          </a:p>
          <a:p>
            <a:pPr lvl="1"/>
            <a:r>
              <a:rPr lang="en-US" dirty="0" smtClean="0"/>
              <a:t>Growing, Profitable, Cash on the Balance Sheet, No Debt</a:t>
            </a:r>
          </a:p>
          <a:p>
            <a:pPr lvl="0"/>
            <a:r>
              <a:rPr lang="en-US" dirty="0" smtClean="0"/>
              <a:t>Mid-market sized firm with just under 100 staff in all global territories</a:t>
            </a:r>
          </a:p>
          <a:p>
            <a:pPr lvl="1"/>
            <a:r>
              <a:rPr lang="en-US" dirty="0" smtClean="0"/>
              <a:t>Offices in Canada (Toronto), US (NJ), EU (UK &amp; Holland), APAC (India), CALA (Miami)</a:t>
            </a:r>
          </a:p>
          <a:p>
            <a:r>
              <a:rPr lang="en-US" dirty="0" smtClean="0"/>
              <a:t>World Wide Customer base</a:t>
            </a:r>
          </a:p>
          <a:p>
            <a:pPr lvl="1"/>
            <a:r>
              <a:rPr lang="en-US" dirty="0" smtClean="0"/>
              <a:t>Selling direct to Carriers and OEMs</a:t>
            </a:r>
          </a:p>
          <a:p>
            <a:pPr lvl="1"/>
            <a:r>
              <a:rPr lang="en-US" dirty="0" smtClean="0"/>
              <a:t>Selling to the Enterprise through a network of distribution partners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38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to VOIP </a:t>
            </a:r>
            <a:br>
              <a:rPr lang="en-US" dirty="0" smtClean="0"/>
            </a:br>
            <a:r>
              <a:rPr lang="en-US" dirty="0" smtClean="0"/>
              <a:t>integration challenges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 at the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2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63284"/>
            <a:ext cx="8547100" cy="91440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End to End VoIP </a:t>
            </a:r>
            <a:br>
              <a:rPr lang="en-CA" dirty="0" smtClean="0"/>
            </a:br>
            <a:r>
              <a:rPr lang="en-CA" dirty="0" smtClean="0"/>
              <a:t>interworking challenges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SIP is it! RFC3261</a:t>
            </a:r>
          </a:p>
          <a:p>
            <a:r>
              <a:rPr lang="en-CA" dirty="0" smtClean="0"/>
              <a:t>But while it is the largest RFC around, easy to end up with incompatible SIP end-points</a:t>
            </a:r>
          </a:p>
          <a:p>
            <a:r>
              <a:rPr lang="en-CA" dirty="0" smtClean="0"/>
              <a:t>Quick search in RFC for words such as Should, Can, May, Options! It’s pretty loose!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31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811" t="25660" r="16693"/>
          <a:stretch/>
        </p:blipFill>
        <p:spPr bwMode="auto">
          <a:xfrm>
            <a:off x="4490357" y="1894116"/>
            <a:ext cx="4596493" cy="40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188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Other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Solve firewall and NAT issues (ALG) without compromising security / integrity of networks</a:t>
            </a:r>
          </a:p>
          <a:p>
            <a:r>
              <a:rPr lang="en-CA" dirty="0" smtClean="0"/>
              <a:t>Normalize sip messaging</a:t>
            </a:r>
          </a:p>
          <a:p>
            <a:r>
              <a:rPr lang="en-CA" dirty="0" smtClean="0"/>
              <a:t>Fix errors in the sip messaging stream</a:t>
            </a:r>
          </a:p>
          <a:p>
            <a:r>
              <a:rPr lang="en-CA" dirty="0" smtClean="0"/>
              <a:t>Register sip trunks with ITSP</a:t>
            </a:r>
          </a:p>
          <a:p>
            <a:r>
              <a:rPr lang="en-CA" dirty="0" smtClean="0"/>
              <a:t>Secure SIP &amp; voice (</a:t>
            </a:r>
            <a:r>
              <a:rPr lang="en-CA" dirty="0" smtClean="0"/>
              <a:t>TLS, </a:t>
            </a:r>
            <a:r>
              <a:rPr lang="en-CA" dirty="0" smtClean="0"/>
              <a:t>SRTP, IPSEC)</a:t>
            </a:r>
          </a:p>
          <a:p>
            <a:r>
              <a:rPr lang="en-CA" dirty="0" smtClean="0"/>
              <a:t>Codec conversion</a:t>
            </a:r>
          </a:p>
          <a:p>
            <a:r>
              <a:rPr lang="en-CA" dirty="0" smtClean="0"/>
              <a:t>Manage </a:t>
            </a:r>
            <a:r>
              <a:rPr lang="en-CA" dirty="0" err="1" smtClean="0"/>
              <a:t>QoS</a:t>
            </a:r>
            <a:r>
              <a:rPr lang="en-CA" dirty="0" smtClean="0"/>
              <a:t> settings and SLA</a:t>
            </a:r>
          </a:p>
          <a:p>
            <a:r>
              <a:rPr lang="en-CA" dirty="0" smtClean="0"/>
              <a:t>Provide access to remote users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32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9938" y="5698672"/>
            <a:ext cx="332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This is what SBC’s do!</a:t>
            </a:r>
            <a:endParaRPr lang="en-C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62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ecurity Threats with VoIP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Denial of Services</a:t>
            </a:r>
          </a:p>
          <a:p>
            <a:pPr lvl="1"/>
            <a:r>
              <a:rPr lang="en-US" dirty="0" smtClean="0"/>
              <a:t>Call/registration overload</a:t>
            </a:r>
          </a:p>
          <a:p>
            <a:pPr lvl="1"/>
            <a:r>
              <a:rPr lang="en-US" dirty="0" smtClean="0"/>
              <a:t>Malformed messages (fuzzing)</a:t>
            </a:r>
          </a:p>
          <a:p>
            <a:r>
              <a:rPr lang="en-US" dirty="0" smtClean="0"/>
              <a:t>Configuration errors</a:t>
            </a:r>
          </a:p>
          <a:p>
            <a:pPr lvl="1"/>
            <a:r>
              <a:rPr lang="en-US" dirty="0" smtClean="0"/>
              <a:t>Mis-configured devices</a:t>
            </a:r>
          </a:p>
          <a:p>
            <a:pPr lvl="1"/>
            <a:r>
              <a:rPr lang="en-US" dirty="0" smtClean="0"/>
              <a:t>Operator and application errors</a:t>
            </a:r>
          </a:p>
          <a:p>
            <a:r>
              <a:rPr lang="en-US" dirty="0" smtClean="0"/>
              <a:t>Theft of service / Fraud</a:t>
            </a:r>
          </a:p>
          <a:p>
            <a:pPr lvl="1"/>
            <a:r>
              <a:rPr lang="en-US" dirty="0" smtClean="0"/>
              <a:t>Unauthorized users</a:t>
            </a:r>
          </a:p>
          <a:p>
            <a:pPr lvl="1"/>
            <a:r>
              <a:rPr lang="en-US" dirty="0" smtClean="0"/>
              <a:t>Unauthorized media types</a:t>
            </a:r>
          </a:p>
          <a:p>
            <a:r>
              <a:rPr lang="en-US" dirty="0" smtClean="0"/>
              <a:t>BYOD</a:t>
            </a:r>
          </a:p>
          <a:p>
            <a:pPr lvl="1"/>
            <a:r>
              <a:rPr lang="en-US" dirty="0" smtClean="0"/>
              <a:t>Smartphones running unauthorized apps</a:t>
            </a:r>
          </a:p>
          <a:p>
            <a:pPr lvl="1"/>
            <a:r>
              <a:rPr lang="en-US" dirty="0" smtClean="0"/>
              <a:t>Viruses and Malware attacking your VoIP network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700" dirty="0"/>
              <a:t>Denial of Services</a:t>
            </a:r>
          </a:p>
          <a:p>
            <a:pPr lvl="1"/>
            <a:r>
              <a:rPr lang="en-US" sz="2200" dirty="0"/>
              <a:t>Call/registration overload</a:t>
            </a:r>
          </a:p>
          <a:p>
            <a:pPr lvl="1"/>
            <a:r>
              <a:rPr lang="en-US" sz="2200" dirty="0"/>
              <a:t>Malformed messages (fuzzing)</a:t>
            </a:r>
          </a:p>
          <a:p>
            <a:r>
              <a:rPr lang="en-US" sz="2500" dirty="0"/>
              <a:t>Configuration errors</a:t>
            </a:r>
          </a:p>
          <a:p>
            <a:pPr lvl="1"/>
            <a:r>
              <a:rPr lang="en-US" sz="2200" dirty="0" err="1"/>
              <a:t>Mis</a:t>
            </a:r>
            <a:r>
              <a:rPr lang="en-US" sz="2200" dirty="0"/>
              <a:t>-configured devices</a:t>
            </a:r>
          </a:p>
          <a:p>
            <a:pPr lvl="1"/>
            <a:r>
              <a:rPr lang="en-US" sz="2200" dirty="0"/>
              <a:t>Operator and application errors</a:t>
            </a:r>
          </a:p>
          <a:p>
            <a:r>
              <a:rPr lang="en-US" sz="2500" dirty="0"/>
              <a:t>Theft of service / Fraud</a:t>
            </a:r>
          </a:p>
          <a:p>
            <a:pPr lvl="1"/>
            <a:r>
              <a:rPr lang="en-US" sz="2200" dirty="0"/>
              <a:t>Unauthorized users</a:t>
            </a:r>
          </a:p>
          <a:p>
            <a:pPr lvl="1"/>
            <a:r>
              <a:rPr lang="en-US" sz="2200" dirty="0"/>
              <a:t>Unauthorized media types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33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86123" y="4972403"/>
            <a:ext cx="332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This is what SBC’s do!</a:t>
            </a:r>
            <a:endParaRPr lang="en-C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9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Portfolio of </a:t>
            </a:r>
            <a:br>
              <a:rPr lang="en-CA" dirty="0" smtClean="0"/>
            </a:br>
            <a:r>
              <a:rPr lang="en-CA" dirty="0" smtClean="0"/>
              <a:t>Session Border Controllers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740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Session Border Controllers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99184"/>
            <a:ext cx="4397829" cy="434340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Vega </a:t>
            </a:r>
            <a:r>
              <a:rPr lang="en-US" dirty="0" smtClean="0"/>
              <a:t>Enterprise SBC</a:t>
            </a:r>
            <a:endParaRPr lang="en-GB" dirty="0"/>
          </a:p>
          <a:p>
            <a:pPr lvl="1"/>
            <a:r>
              <a:rPr lang="en-US" dirty="0" smtClean="0"/>
              <a:t>25-250 Sessions/Calls</a:t>
            </a:r>
            <a:endParaRPr lang="en-US" dirty="0"/>
          </a:p>
          <a:p>
            <a:r>
              <a:rPr lang="en-US" dirty="0" smtClean="0"/>
              <a:t>Vega VM Enterprise SBC</a:t>
            </a:r>
            <a:endParaRPr lang="en-US" dirty="0"/>
          </a:p>
          <a:p>
            <a:pPr lvl="1"/>
            <a:r>
              <a:rPr lang="en-US" dirty="0" smtClean="0"/>
              <a:t>25-500 Sessions/Calls</a:t>
            </a:r>
          </a:p>
          <a:p>
            <a:pPr lvl="1"/>
            <a:r>
              <a:rPr lang="en-US" dirty="0" smtClean="0"/>
              <a:t>Software Only/Virtual Machine Ready</a:t>
            </a:r>
            <a:endParaRPr lang="en-US" dirty="0"/>
          </a:p>
          <a:p>
            <a:r>
              <a:rPr lang="en-US" dirty="0"/>
              <a:t>Vega </a:t>
            </a:r>
            <a:r>
              <a:rPr lang="en-US" dirty="0" smtClean="0"/>
              <a:t>VM/Hybrid Enterprise SBC</a:t>
            </a:r>
            <a:endParaRPr lang="en-US" dirty="0"/>
          </a:p>
          <a:p>
            <a:pPr lvl="1"/>
            <a:r>
              <a:rPr lang="en-US" dirty="0" smtClean="0"/>
              <a:t>SANGOMA EXCLUSIVE</a:t>
            </a:r>
          </a:p>
          <a:p>
            <a:pPr lvl="1"/>
            <a:r>
              <a:rPr lang="en-US" dirty="0" smtClean="0"/>
              <a:t>25-500 Sessions/Calls</a:t>
            </a:r>
          </a:p>
          <a:p>
            <a:pPr lvl="1"/>
            <a:r>
              <a:rPr lang="en-US" dirty="0" smtClean="0"/>
              <a:t>SBC Maintained in VM</a:t>
            </a:r>
          </a:p>
          <a:p>
            <a:pPr lvl="1"/>
            <a:r>
              <a:rPr lang="en-US" dirty="0" smtClean="0"/>
              <a:t>Media Functions offloaded to external hardware resource</a:t>
            </a:r>
          </a:p>
          <a:p>
            <a:r>
              <a:rPr lang="en-US" dirty="0" smtClean="0"/>
              <a:t>NetBorder Carrier SBC</a:t>
            </a:r>
          </a:p>
          <a:p>
            <a:pPr lvl="1"/>
            <a:r>
              <a:rPr lang="en-US" dirty="0" smtClean="0"/>
              <a:t>250-4000 Sessions/Calls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35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pic>
        <p:nvPicPr>
          <p:cNvPr id="16" name="Picture 15" descr="C:\Users\shorton.SANGOMA\Desktop\NSC1UCar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639" y="5242718"/>
            <a:ext cx="4791075" cy="5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1" b="99244" l="0" r="99197">
                        <a14:foregroundMark x1="41734" y1="74811" x2="41734" y2="74811"/>
                        <a14:foregroundMark x1="41734" y1="74811" x2="47352" y2="77078"/>
                        <a14:foregroundMark x1="47352" y1="77078" x2="47352" y2="77078"/>
                        <a14:foregroundMark x1="31300" y1="72796" x2="31300" y2="72796"/>
                        <a14:foregroundMark x1="32424" y1="70277" x2="32424" y2="70277"/>
                        <a14:foregroundMark x1="33226" y1="68514" x2="33226" y2="68514"/>
                        <a14:foregroundMark x1="34189" y1="68262" x2="34189" y2="68262"/>
                        <a14:foregroundMark x1="34831" y1="68010" x2="34831" y2="68010"/>
                        <a14:foregroundMark x1="38042" y1="65743" x2="38042" y2="65743"/>
                        <a14:foregroundMark x1="39486" y1="65995" x2="39486" y2="65995"/>
                        <a14:foregroundMark x1="41091" y1="66247" x2="41091" y2="66247"/>
                        <a14:foregroundMark x1="41734" y1="66499" x2="41734" y2="66499"/>
                        <a14:foregroundMark x1="43178" y1="67506" x2="43178" y2="67506"/>
                        <a14:foregroundMark x1="42697" y1="67254" x2="42697" y2="67254"/>
                        <a14:foregroundMark x1="44141" y1="68010" x2="44141" y2="68010"/>
                        <a14:foregroundMark x1="44462" y1="68262" x2="44462" y2="68262"/>
                        <a14:foregroundMark x1="44623" y1="68766" x2="44623" y2="68766"/>
                        <a14:foregroundMark x1="45104" y1="69521" x2="45104" y2="69521"/>
                        <a14:foregroundMark x1="45265" y1="69773" x2="45265" y2="69773"/>
                        <a14:foregroundMark x1="45265" y1="70025" x2="45265" y2="70025"/>
                        <a14:foregroundMark x1="47512" y1="74811" x2="47512" y2="74811"/>
                        <a14:foregroundMark x1="48636" y1="73552" x2="48636" y2="73552"/>
                        <a14:foregroundMark x1="51043" y1="74811" x2="51043" y2="74811"/>
                        <a14:foregroundMark x1="48796" y1="69270" x2="52167" y2="70277"/>
                        <a14:foregroundMark x1="60353" y1="84131" x2="62600" y2="83123"/>
                        <a14:foregroundMark x1="62761" y1="82872" x2="63884" y2="79849"/>
                        <a14:foregroundMark x1="64205" y1="79849" x2="67897" y2="76826"/>
                        <a14:foregroundMark x1="68058" y1="77078" x2="73194" y2="76574"/>
                        <a14:foregroundMark x1="73836" y1="77078" x2="76244" y2="77834"/>
                        <a14:foregroundMark x1="76404" y1="78086" x2="78491" y2="78841"/>
                        <a14:foregroundMark x1="78491" y1="78338" x2="78331" y2="75315"/>
                        <a14:foregroundMark x1="34029" y1="68514" x2="31140" y2="72796"/>
                        <a14:foregroundMark x1="31140" y1="73048" x2="30658" y2="75819"/>
                        <a14:foregroundMark x1="30658" y1="76322" x2="28090" y2="77330"/>
                        <a14:foregroundMark x1="24398" y1="90680" x2="26485" y2="94458"/>
                        <a14:foregroundMark x1="26485" y1="94458" x2="30979" y2="97481"/>
                        <a14:foregroundMark x1="31140" y1="97481" x2="35313" y2="97481"/>
                        <a14:foregroundMark x1="58587" y1="94458" x2="62279" y2="96474"/>
                        <a14:foregroundMark x1="62761" y1="96474" x2="68700" y2="96222"/>
                        <a14:foregroundMark x1="68860" y1="96725" x2="70144" y2="94962"/>
                        <a14:foregroundMark x1="70305" y1="95214" x2="73355" y2="97229"/>
                        <a14:foregroundMark x1="90209" y1="85139" x2="91493" y2="83627"/>
                        <a14:foregroundMark x1="96950" y1="82620" x2="98876" y2="78589"/>
                        <a14:foregroundMark x1="98555" y1="76574" x2="98234" y2="74811"/>
                        <a14:foregroundMark x1="98074" y1="74307" x2="96790" y2="71788"/>
                        <a14:foregroundMark x1="96790" y1="71788" x2="95506" y2="71537"/>
                        <a14:foregroundMark x1="95666" y1="71537" x2="95506" y2="68514"/>
                        <a14:foregroundMark x1="95506" y1="68514" x2="93740" y2="66751"/>
                        <a14:foregroundMark x1="2729" y1="59446" x2="22311" y2="42821"/>
                        <a14:foregroundMark x1="4815" y1="61713" x2="4815" y2="61713"/>
                        <a14:foregroundMark x1="5457" y1="62469" x2="5457" y2="62469"/>
                        <a14:foregroundMark x1="5457" y1="62720" x2="7865" y2="64987"/>
                        <a14:foregroundMark x1="12039" y1="59950" x2="14125" y2="57683"/>
                        <a14:foregroundMark x1="17496" y1="56171" x2="19583" y2="54660"/>
                        <a14:foregroundMark x1="24238" y1="50882" x2="23756" y2="47607"/>
                        <a14:backgroundMark x1="86517" y1="63224" x2="86517" y2="63224"/>
                        <a14:backgroundMark x1="85072" y1="63476" x2="85072" y2="63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805" y="2445869"/>
            <a:ext cx="2590801" cy="165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shorton.SANGOMA\Desktop\D150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294" y="3731955"/>
            <a:ext cx="1316401" cy="10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ngoma.com/wp-content/uploads/2013/01/Vega-Enterprise-SBC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179" y="1703365"/>
            <a:ext cx="2855691" cy="3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Trunking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36</a:t>
            </a:fld>
            <a:endParaRPr lang="en-C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467" y="1475764"/>
            <a:ext cx="6333066" cy="4350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6200" y="1598267"/>
            <a:ext cx="1061720" cy="34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5383756" y="1598267"/>
            <a:ext cx="2078067" cy="666749"/>
          </a:xfrm>
          <a:prstGeom prst="round2DiagRect">
            <a:avLst>
              <a:gd name="adj1" fmla="val 10096"/>
              <a:gd name="adj2" fmla="val 1345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>
            <a:normAutofit fontScale="70000" lnSpcReduction="20000"/>
          </a:bodyPr>
          <a:lstStyle>
            <a:defPPr>
              <a:defRPr lang="en-US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This NetBorder SBC</a:t>
            </a:r>
            <a:br>
              <a:rPr lang="en-US" dirty="0" smtClean="0"/>
            </a:br>
            <a:r>
              <a:rPr lang="en-US" dirty="0" smtClean="0"/>
              <a:t>protects the ITSPs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3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419350"/>
          </a:xfrm>
        </p:spPr>
        <p:txBody>
          <a:bodyPr>
            <a:normAutofit/>
          </a:bodyPr>
          <a:lstStyle/>
          <a:p>
            <a:r>
              <a:rPr lang="en-GB" dirty="0" smtClean="0"/>
              <a:t>Convert SIP over TCP to SIP over UDP</a:t>
            </a:r>
          </a:p>
          <a:p>
            <a:r>
              <a:rPr lang="en-GB" dirty="0" smtClean="0"/>
              <a:t>Some devices require SIP/TCP</a:t>
            </a:r>
          </a:p>
          <a:p>
            <a:pPr lvl="1"/>
            <a:r>
              <a:rPr lang="en-GB" dirty="0" smtClean="0"/>
              <a:t>e.g. Microsoft Lync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SIP Signalling Conversion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</p:spPr>
        <p:txBody>
          <a:bodyPr/>
          <a:lstStyle/>
          <a:p>
            <a:fld id="{31F4A710-FA2D-442E-A83B-FFC08DB665C7}" type="slidenum">
              <a:rPr lang="en-CA" smtClean="0"/>
              <a:pPr/>
              <a:t>37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15" y="3800753"/>
            <a:ext cx="8537171" cy="15190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1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199"/>
          </a:xfrm>
        </p:spPr>
        <p:txBody>
          <a:bodyPr>
            <a:normAutofit/>
          </a:bodyPr>
          <a:lstStyle/>
          <a:p>
            <a:r>
              <a:rPr lang="en-GB" dirty="0" smtClean="0"/>
              <a:t>Known demarcation point</a:t>
            </a:r>
          </a:p>
          <a:p>
            <a:r>
              <a:rPr lang="en-GB" dirty="0" smtClean="0"/>
              <a:t>Reduces interoperability issues with core</a:t>
            </a:r>
          </a:p>
          <a:p>
            <a:r>
              <a:rPr lang="en-GB" dirty="0" smtClean="0"/>
              <a:t>Transcoding if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SBC For Hosted PBX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33400" cy="365125"/>
          </a:xfrm>
        </p:spPr>
        <p:txBody>
          <a:bodyPr/>
          <a:lstStyle/>
          <a:p>
            <a:fld id="{31F4A710-FA2D-442E-A83B-FFC08DB665C7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44" y="3798120"/>
            <a:ext cx="8483311" cy="20445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98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SIP Network Peering/ </a:t>
            </a:r>
            <a:br>
              <a:rPr lang="en-GB" dirty="0" smtClean="0"/>
            </a:br>
            <a:r>
              <a:rPr lang="en-GB" dirty="0" smtClean="0"/>
              <a:t>IP Carrier Interconnect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99183"/>
            <a:ext cx="8229600" cy="197930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 IP for inter-carrier links</a:t>
            </a:r>
          </a:p>
          <a:p>
            <a:r>
              <a:rPr lang="en-GB" dirty="0" smtClean="0"/>
              <a:t>No TDM conversion required:</a:t>
            </a:r>
          </a:p>
          <a:p>
            <a:pPr lvl="1"/>
            <a:r>
              <a:rPr lang="en-GB" dirty="0" smtClean="0"/>
              <a:t>Decrease complexity</a:t>
            </a:r>
          </a:p>
          <a:p>
            <a:pPr lvl="1"/>
            <a:r>
              <a:rPr lang="en-GB" dirty="0" smtClean="0"/>
              <a:t>Better voice quality, less delay, less transcoding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4" y="3580965"/>
            <a:ext cx="7511752" cy="19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sangoma.com/assets/downloads/product_images/netborder_express/640x480@72_nb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145" y="2001376"/>
            <a:ext cx="2709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 descr="https://sangoma.com/assets/downloads/product_images/a200/320x240@72_pci_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4848" y="1401763"/>
            <a:ext cx="15033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 Line of Great Products</a:t>
            </a:r>
            <a:endParaRPr lang="en-US" dirty="0" smtClean="0"/>
          </a:p>
        </p:txBody>
      </p:sp>
      <p:sp>
        <p:nvSpPr>
          <p:cNvPr id="1946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Voice Telephony Boards</a:t>
            </a:r>
          </a:p>
          <a:p>
            <a:pPr lvl="1"/>
            <a:r>
              <a:rPr lang="en-US" dirty="0" smtClean="0"/>
              <a:t>Analog/digital/hybrid, WAN, ADSL,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Software Applications</a:t>
            </a:r>
          </a:p>
          <a:p>
            <a:pPr lvl="1"/>
            <a:r>
              <a:rPr lang="en-US" dirty="0" smtClean="0"/>
              <a:t>NetBorder Express, Call Progress Analyzer…</a:t>
            </a:r>
          </a:p>
          <a:p>
            <a:r>
              <a:rPr lang="en-US" dirty="0" smtClean="0"/>
              <a:t>Gateways</a:t>
            </a:r>
          </a:p>
          <a:p>
            <a:pPr lvl="1"/>
            <a:r>
              <a:rPr lang="en-US" dirty="0" smtClean="0"/>
              <a:t>NetBorder SIP to TDM</a:t>
            </a:r>
          </a:p>
          <a:p>
            <a:pPr lvl="1"/>
            <a:r>
              <a:rPr lang="en-US" dirty="0" smtClean="0"/>
              <a:t>SS7 to SIP</a:t>
            </a:r>
          </a:p>
          <a:p>
            <a:r>
              <a:rPr lang="en-US" dirty="0" smtClean="0"/>
              <a:t>Wireless Products</a:t>
            </a:r>
          </a:p>
          <a:p>
            <a:r>
              <a:rPr lang="en-US" dirty="0" smtClean="0"/>
              <a:t>Session Border Controllers</a:t>
            </a:r>
          </a:p>
          <a:p>
            <a:r>
              <a:rPr lang="en-US" dirty="0" smtClean="0"/>
              <a:t>Microsoft </a:t>
            </a:r>
            <a:r>
              <a:rPr lang="en-US" dirty="0" err="1" smtClean="0"/>
              <a:t>Lync</a:t>
            </a:r>
            <a:endParaRPr lang="en-US" dirty="0" smtClean="0"/>
          </a:p>
          <a:p>
            <a:r>
              <a:rPr lang="en-US" dirty="0" smtClean="0"/>
              <a:t>Fiber connectivity (STM1)</a:t>
            </a:r>
          </a:p>
          <a:p>
            <a:r>
              <a:rPr lang="en-US" dirty="0" smtClean="0"/>
              <a:t>Transcoding (boards/appliances)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42" y="3499976"/>
            <a:ext cx="317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366" y="4774887"/>
            <a:ext cx="16684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0391a3e3-b7de-4735-ab1c-d93fdfbc3965" descr="0430711C-2647-4701-90E2-E736D00D9B6D@sangoma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3179" y="5461689"/>
            <a:ext cx="2654187" cy="63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8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per session licensing</a:t>
            </a:r>
          </a:p>
          <a:p>
            <a:pPr lvl="1"/>
            <a:r>
              <a:rPr lang="en-US" dirty="0"/>
              <a:t>No Per Feature,  Per User or Per </a:t>
            </a:r>
            <a:r>
              <a:rPr lang="en-US" dirty="0" smtClean="0"/>
              <a:t>Codec </a:t>
            </a:r>
            <a:r>
              <a:rPr lang="en-US" dirty="0"/>
              <a:t>licensing</a:t>
            </a:r>
          </a:p>
          <a:p>
            <a:r>
              <a:rPr lang="en-US" dirty="0"/>
              <a:t>P</a:t>
            </a:r>
            <a:r>
              <a:rPr lang="en-US" dirty="0" smtClean="0"/>
              <a:t>redictable </a:t>
            </a:r>
            <a:r>
              <a:rPr lang="en-US" dirty="0"/>
              <a:t>SBC capacity </a:t>
            </a:r>
            <a:r>
              <a:rPr lang="en-US" dirty="0" smtClean="0"/>
              <a:t>and cost in </a:t>
            </a:r>
            <a:r>
              <a:rPr lang="en-US" dirty="0"/>
              <a:t>every </a:t>
            </a:r>
            <a:r>
              <a:rPr lang="en-US" dirty="0" smtClean="0"/>
              <a:t>use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40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54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524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Closing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Transition from Legacy to VoIP is still happening</a:t>
            </a:r>
          </a:p>
          <a:p>
            <a:pPr lvl="1"/>
            <a:r>
              <a:rPr lang="en-CA" dirty="0" smtClean="0"/>
              <a:t>Drives the need for VoIP Gateway</a:t>
            </a:r>
          </a:p>
          <a:p>
            <a:r>
              <a:rPr lang="en-CA" dirty="0" smtClean="0"/>
              <a:t>End-to-end VoIP networks introduce new challenges</a:t>
            </a:r>
          </a:p>
          <a:p>
            <a:pPr lvl="1"/>
            <a:r>
              <a:rPr lang="en-CA" dirty="0" smtClean="0"/>
              <a:t>Drive the need for Session Border Controllers</a:t>
            </a:r>
          </a:p>
          <a:p>
            <a:r>
              <a:rPr lang="en-CA" dirty="0" smtClean="0"/>
              <a:t>Sangoma provides a portfolio of products that suit small and large service providers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42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0754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336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charset="0"/>
                <a:cs typeface="Arial" charset="0"/>
              </a:rPr>
              <a:t>Vibrant Ecosystem of Clients &amp; Partners</a:t>
            </a:r>
          </a:p>
        </p:txBody>
      </p:sp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817563" y="2114550"/>
            <a:ext cx="3297237" cy="1520825"/>
            <a:chOff x="495301" y="3819525"/>
            <a:chExt cx="3629024" cy="2206625"/>
          </a:xfrm>
        </p:grpSpPr>
        <p:pic>
          <p:nvPicPr>
            <p:cNvPr id="235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750" y="3847695"/>
              <a:ext cx="131445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5575" y="3819525"/>
              <a:ext cx="14287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3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5370513"/>
              <a:ext cx="1249363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5" descr="C:\Users\fdickey\Desktop\logo_elastix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7557" y="4654088"/>
              <a:ext cx="16129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5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356225"/>
              <a:ext cx="2005013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6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1" y="4690252"/>
              <a:ext cx="1694094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4481513" y="1219200"/>
            <a:ext cx="0" cy="493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12" descr="ScreenShot001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2844800"/>
            <a:ext cx="708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7" descr="loto quebec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7725" y="2557463"/>
            <a:ext cx="14922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4373563"/>
            <a:ext cx="3817937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63500" y="3706813"/>
            <a:ext cx="894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Content Placeholder 40"/>
          <p:cNvSpPr txBox="1">
            <a:spLocks/>
          </p:cNvSpPr>
          <p:nvPr/>
        </p:nvSpPr>
        <p:spPr bwMode="auto">
          <a:xfrm>
            <a:off x="-1588" y="3724275"/>
            <a:ext cx="45640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F7F7F"/>
              </a:buClr>
              <a:buFont typeface="Arial" charset="0"/>
              <a:buNone/>
            </a:pPr>
            <a:r>
              <a:rPr lang="en-CA" sz="2400" b="1" dirty="0">
                <a:solidFill>
                  <a:srgbClr val="404040"/>
                </a:solidFill>
                <a:cs typeface="Arial" charset="0"/>
              </a:rPr>
              <a:t>Contact Center </a:t>
            </a:r>
            <a:br>
              <a:rPr lang="en-CA" sz="2400" b="1" dirty="0">
                <a:solidFill>
                  <a:srgbClr val="404040"/>
                </a:solidFill>
                <a:cs typeface="Arial" charset="0"/>
              </a:rPr>
            </a:br>
            <a:r>
              <a:rPr lang="en-CA" sz="1600" dirty="0">
                <a:solidFill>
                  <a:srgbClr val="404040"/>
                </a:solidFill>
                <a:cs typeface="Arial" charset="0"/>
              </a:rPr>
              <a:t>OEM Integration with major software suites</a:t>
            </a:r>
          </a:p>
        </p:txBody>
      </p:sp>
      <p:sp>
        <p:nvSpPr>
          <p:cNvPr id="23561" name="Content Placeholder 40"/>
          <p:cNvSpPr txBox="1">
            <a:spLocks/>
          </p:cNvSpPr>
          <p:nvPr/>
        </p:nvSpPr>
        <p:spPr bwMode="auto">
          <a:xfrm>
            <a:off x="4419600" y="3735388"/>
            <a:ext cx="51149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F7F7F"/>
              </a:buClr>
              <a:buFont typeface="Arial" charset="0"/>
              <a:buNone/>
            </a:pPr>
            <a:r>
              <a:rPr lang="en-CA" sz="2400" b="1" dirty="0">
                <a:solidFill>
                  <a:srgbClr val="404040"/>
                </a:solidFill>
                <a:cs typeface="Arial" charset="0"/>
              </a:rPr>
              <a:t>Carriers, Cloud, Data Ntwks</a:t>
            </a:r>
            <a:br>
              <a:rPr lang="en-CA" sz="2400" b="1" dirty="0">
                <a:solidFill>
                  <a:srgbClr val="404040"/>
                </a:solidFill>
                <a:cs typeface="Arial" charset="0"/>
              </a:rPr>
            </a:br>
            <a:r>
              <a:rPr lang="en-CA" sz="1600" dirty="0">
                <a:solidFill>
                  <a:srgbClr val="404040"/>
                </a:solidFill>
                <a:cs typeface="Arial" charset="0"/>
              </a:rPr>
              <a:t>Proven Infrastructure Technology</a:t>
            </a:r>
          </a:p>
        </p:txBody>
      </p:sp>
      <p:sp>
        <p:nvSpPr>
          <p:cNvPr id="23562" name="Content Placeholder 40"/>
          <p:cNvSpPr txBox="1">
            <a:spLocks/>
          </p:cNvSpPr>
          <p:nvPr/>
        </p:nvSpPr>
        <p:spPr bwMode="auto">
          <a:xfrm>
            <a:off x="-14288" y="1336675"/>
            <a:ext cx="45640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F7F7F"/>
              </a:buClr>
              <a:buFont typeface="Arial" charset="0"/>
              <a:buNone/>
            </a:pPr>
            <a:r>
              <a:rPr lang="en-CA" sz="2400" b="1" dirty="0">
                <a:solidFill>
                  <a:srgbClr val="404040"/>
                </a:solidFill>
                <a:cs typeface="Arial" charset="0"/>
              </a:rPr>
              <a:t>Open Source Telephony</a:t>
            </a:r>
            <a:br>
              <a:rPr lang="en-CA" sz="2400" b="1" dirty="0">
                <a:solidFill>
                  <a:srgbClr val="404040"/>
                </a:solidFill>
                <a:cs typeface="Arial" charset="0"/>
              </a:rPr>
            </a:br>
            <a:r>
              <a:rPr lang="en-CA" sz="1600" dirty="0">
                <a:solidFill>
                  <a:srgbClr val="404040"/>
                </a:solidFill>
                <a:cs typeface="Arial" charset="0"/>
              </a:rPr>
              <a:t>Ready to use drivers for Sangoma boards</a:t>
            </a:r>
          </a:p>
        </p:txBody>
      </p:sp>
      <p:sp>
        <p:nvSpPr>
          <p:cNvPr id="23563" name="Content Placeholder 40"/>
          <p:cNvSpPr txBox="1">
            <a:spLocks/>
          </p:cNvSpPr>
          <p:nvPr/>
        </p:nvSpPr>
        <p:spPr bwMode="auto">
          <a:xfrm>
            <a:off x="4562475" y="1355725"/>
            <a:ext cx="45640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F7F7F"/>
              </a:buClr>
              <a:buFont typeface="Arial" charset="0"/>
              <a:buNone/>
            </a:pPr>
            <a:r>
              <a:rPr lang="en-CA" sz="2400" b="1" dirty="0">
                <a:solidFill>
                  <a:srgbClr val="404040"/>
                </a:solidFill>
                <a:cs typeface="Arial" charset="0"/>
              </a:rPr>
              <a:t>Proprietary PBX and IVR</a:t>
            </a:r>
            <a:br>
              <a:rPr lang="en-CA" sz="2400" b="1" dirty="0">
                <a:solidFill>
                  <a:srgbClr val="404040"/>
                </a:solidFill>
                <a:cs typeface="Arial" charset="0"/>
              </a:rPr>
            </a:br>
            <a:r>
              <a:rPr lang="en-CA" sz="1600" dirty="0">
                <a:solidFill>
                  <a:srgbClr val="404040"/>
                </a:solidFill>
                <a:cs typeface="Arial" charset="0"/>
              </a:rPr>
              <a:t>Plug-in to major soft-PBX and IVRs</a:t>
            </a:r>
          </a:p>
        </p:txBody>
      </p:sp>
      <p:pic>
        <p:nvPicPr>
          <p:cNvPr id="23565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63" y="2011363"/>
            <a:ext cx="588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5278438"/>
            <a:ext cx="1390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08725" y="5791200"/>
            <a:ext cx="11207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713" y="3282950"/>
            <a:ext cx="933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163" y="3276600"/>
            <a:ext cx="7064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" descr="C:\Users\Bill\Pictures\snom_logo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62475" y="2641600"/>
            <a:ext cx="1304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13192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80163" y="2185988"/>
            <a:ext cx="1568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4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048000"/>
            <a:ext cx="14700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5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913" y="5710238"/>
            <a:ext cx="7985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6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88" y="5702300"/>
            <a:ext cx="1222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7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267450" y="4352925"/>
            <a:ext cx="12287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" descr="http://bikyamasr.com/wp-content/uploads/2011/09/British-Telecom.jpg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649" y="4418013"/>
            <a:ext cx="1148751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4" descr="http://eumvno.files.wordpress.com/2010/11/mtt.png?w=59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32700" y="4430713"/>
            <a:ext cx="14938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6" descr="http://www.solarfeeds.com/wp-content/uploads/siemens-logo-building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5022850"/>
            <a:ext cx="10699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8" name="Picture 36" descr="Cisco-new-logo-should-be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5003800"/>
            <a:ext cx="1404938" cy="6207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5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65941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and Interoperability</a:t>
            </a:r>
            <a:endParaRPr lang="en-US" dirty="0"/>
          </a:p>
        </p:txBody>
      </p:sp>
      <p:pic>
        <p:nvPicPr>
          <p:cNvPr id="5" name="Picture 3" descr="gamm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83" y="1765114"/>
            <a:ext cx="1471208" cy="39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r1c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7093" y="1581950"/>
            <a:ext cx="1897691" cy="4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Timic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99" b="-10965"/>
          <a:stretch>
            <a:fillRect/>
          </a:stretch>
        </p:blipFill>
        <p:spPr bwMode="auto">
          <a:xfrm>
            <a:off x="2887340" y="3061867"/>
            <a:ext cx="1571959" cy="52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_sno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787" y="2521520"/>
            <a:ext cx="1917225" cy="6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irpack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7091" y="3857476"/>
            <a:ext cx="1151573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NCI_Image_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798" y="3367701"/>
            <a:ext cx="954558" cy="4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i3CircL2_600x300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530" y="1964309"/>
            <a:ext cx="1529238" cy="70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logo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2832" y="2101595"/>
            <a:ext cx="2088515" cy="2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logo_frontrange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3"/>
              </a:clrFrom>
              <a:clrTo>
                <a:srgbClr val="FE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9746" y="4564978"/>
            <a:ext cx="1692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rostrvm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92011" y="3829121"/>
            <a:ext cx="1584960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shoretel_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4198" y="2728524"/>
            <a:ext cx="154781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6" descr="gradwell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407" y="5314951"/>
            <a:ext cx="173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8" descr="log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420" y="2536119"/>
            <a:ext cx="1502410" cy="3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teleware-logo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85" y="5372102"/>
            <a:ext cx="1664221" cy="4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3744" y="4893946"/>
            <a:ext cx="2245360" cy="4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39497" y="4888413"/>
            <a:ext cx="1894523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74" y="4183438"/>
            <a:ext cx="1141104" cy="5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BT">
            <a:hlinkClick r:id="rId21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124" y="3980346"/>
            <a:ext cx="1393101" cy="53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0" descr="https://encrypted-tbn2.google.com/images?q=tbn:ANd9GcR7wCys7xZaXoeGmrFCgNafOPAUd0MKpMJC4URbv-EoW3zecLwu7Q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3943" y="5549174"/>
            <a:ext cx="1637696" cy="2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s://encrypted-tbn1.google.com/images?q=tbn:ANd9GcR5TyZeEiZyCIJSFHNQIxFeShLyJft1cxBOHFmuf1LtKwI_FGPgjw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836" y="4982936"/>
            <a:ext cx="923676" cy="4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ScreenShot001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725" y="3302926"/>
            <a:ext cx="766674" cy="2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zfone.com/images/logos/Asterisk.pn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583" y="3197208"/>
            <a:ext cx="1233138" cy="6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atos.net/NR/rdonlyres/891F50C9-EE06-4A38-8514-5478858E7B70/0/atoslogo_rgb.jpg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539" y="2713919"/>
            <a:ext cx="1512113" cy="5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3175" y="1527777"/>
            <a:ext cx="1349250" cy="986869"/>
            <a:chOff x="-1617819" y="410880"/>
            <a:chExt cx="1349252" cy="986869"/>
          </a:xfrm>
        </p:grpSpPr>
        <p:sp>
          <p:nvSpPr>
            <p:cNvPr id="29" name="TextBox 28"/>
            <p:cNvSpPr txBox="1"/>
            <p:nvPr/>
          </p:nvSpPr>
          <p:spPr>
            <a:xfrm>
              <a:off x="-1502514" y="1059195"/>
              <a:ext cx="1229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Indian Army</a:t>
              </a:r>
              <a:endParaRPr lang="en-GB" sz="1600" dirty="0"/>
            </a:p>
          </p:txBody>
        </p:sp>
        <p:pic>
          <p:nvPicPr>
            <p:cNvPr id="30" name="Picture 6" descr="http://www.bharat-rakshak.com/LAND-FORCES/images/Indian-Army-Flag.jpg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7819" y="410880"/>
              <a:ext cx="1349252" cy="74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29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VoIP is now mainstream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Yes, for sure </a:t>
            </a:r>
            <a:r>
              <a:rPr lang="en-CA" dirty="0" smtClean="0"/>
              <a:t>but …</a:t>
            </a:r>
            <a:endParaRPr lang="en-CA" dirty="0" smtClean="0"/>
          </a:p>
          <a:p>
            <a:r>
              <a:rPr lang="en-CA" dirty="0" smtClean="0"/>
              <a:t>There are still a lot of </a:t>
            </a:r>
            <a:r>
              <a:rPr lang="en-CA" dirty="0" smtClean="0"/>
              <a:t>legacy </a:t>
            </a:r>
            <a:r>
              <a:rPr lang="en-CA" dirty="0" smtClean="0"/>
              <a:t>pockets/islands</a:t>
            </a:r>
          </a:p>
          <a:p>
            <a:r>
              <a:rPr lang="en-CA" dirty="0" smtClean="0"/>
              <a:t>We are still in a transition phase from </a:t>
            </a:r>
            <a:r>
              <a:rPr lang="en-CA" dirty="0" smtClean="0"/>
              <a:t>legacy </a:t>
            </a:r>
            <a:r>
              <a:rPr lang="en-CA" dirty="0" smtClean="0"/>
              <a:t>to VoIP</a:t>
            </a:r>
          </a:p>
          <a:p>
            <a:r>
              <a:rPr lang="en-CA" dirty="0" smtClean="0"/>
              <a:t>This drives the need to interconnect legacy networks with VoIP Networks</a:t>
            </a:r>
          </a:p>
          <a:p>
            <a:pPr lvl="1"/>
            <a:r>
              <a:rPr lang="en-CA" dirty="0" smtClean="0"/>
              <a:t>In the core and at customer premises</a:t>
            </a:r>
          </a:p>
          <a:p>
            <a:r>
              <a:rPr lang="en-CA" dirty="0" smtClean="0"/>
              <a:t>And VoIP to VoIP Networks also brings its </a:t>
            </a:r>
            <a:r>
              <a:rPr lang="en-CA" dirty="0" smtClean="0"/>
              <a:t>own set </a:t>
            </a:r>
            <a:r>
              <a:rPr lang="en-CA" dirty="0" smtClean="0"/>
              <a:t>of challenges at the </a:t>
            </a:r>
            <a:r>
              <a:rPr lang="en-CA" dirty="0" smtClean="0"/>
              <a:t>edge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28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Connector 115"/>
          <p:cNvCxnSpPr/>
          <p:nvPr/>
        </p:nvCxnSpPr>
        <p:spPr>
          <a:xfrm flipV="1">
            <a:off x="1094014" y="5510716"/>
            <a:ext cx="1488146" cy="1088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VoIP Service Provider Network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4384685" y="2729415"/>
            <a:ext cx="1397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7707851" y="3512645"/>
            <a:ext cx="863600" cy="270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7699385" y="3885180"/>
            <a:ext cx="948267" cy="2624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650" y="3063914"/>
            <a:ext cx="728133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111" y="3673532"/>
            <a:ext cx="728133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Straight Connector 62"/>
          <p:cNvCxnSpPr/>
          <p:nvPr/>
        </p:nvCxnSpPr>
        <p:spPr>
          <a:xfrm rot="10800000">
            <a:off x="5489586" y="3605715"/>
            <a:ext cx="2048933" cy="177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915720" y="1988582"/>
            <a:ext cx="1947323" cy="14478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856443" y="3681918"/>
            <a:ext cx="2065867" cy="169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831054" y="3834320"/>
            <a:ext cx="2116656" cy="16763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 flipV="1">
            <a:off x="5294844" y="2149450"/>
            <a:ext cx="2023533" cy="13377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5354113" y="3851251"/>
            <a:ext cx="1896539" cy="17187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7377656" y="5570001"/>
            <a:ext cx="1049865" cy="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7360710" y="1802317"/>
            <a:ext cx="863600" cy="27093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7352244" y="2174852"/>
            <a:ext cx="948267" cy="2624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88510" y="1785379"/>
            <a:ext cx="1236133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80037" y="1971647"/>
            <a:ext cx="12361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213910" y="3571853"/>
            <a:ext cx="1236133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05437" y="3758121"/>
            <a:ext cx="12361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loud 77"/>
          <p:cNvSpPr/>
          <p:nvPr/>
        </p:nvSpPr>
        <p:spPr>
          <a:xfrm>
            <a:off x="401110" y="1540597"/>
            <a:ext cx="1151466" cy="786645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 smtClean="0"/>
              <a:t>PSTN</a:t>
            </a:r>
            <a:endParaRPr lang="en-CA" sz="1200" dirty="0"/>
          </a:p>
        </p:txBody>
      </p:sp>
      <p:pic>
        <p:nvPicPr>
          <p:cNvPr id="79" name="Picture 78" descr="RackMountServer_angled_no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009" y="1645843"/>
            <a:ext cx="1136302" cy="5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r="5400000" sx="90000" sy="-19000" rotWithShape="0">
              <a:schemeClr val="tx2">
                <a:alpha val="61000"/>
              </a:schemeClr>
            </a:outerShdw>
          </a:effectLst>
        </p:spPr>
      </p:pic>
      <p:sp>
        <p:nvSpPr>
          <p:cNvPr id="80" name="Cloud 79"/>
          <p:cNvSpPr/>
          <p:nvPr/>
        </p:nvSpPr>
        <p:spPr>
          <a:xfrm>
            <a:off x="401110" y="3293204"/>
            <a:ext cx="1151466" cy="786645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 smtClean="0"/>
              <a:t>PSTN</a:t>
            </a:r>
            <a:endParaRPr lang="en-CA" sz="1200" dirty="0"/>
          </a:p>
        </p:txBody>
      </p:sp>
      <p:pic>
        <p:nvPicPr>
          <p:cNvPr id="81" name="Picture 80" descr="RackMountServer_angled_no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009" y="3398450"/>
            <a:ext cx="1136302" cy="5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r="5400000" sx="90000" sy="-19000" rotWithShape="0">
              <a:schemeClr val="tx2">
                <a:alpha val="61000"/>
              </a:schemeClr>
            </a:outerShdw>
          </a:effectLst>
        </p:spPr>
      </p:pic>
      <p:sp>
        <p:nvSpPr>
          <p:cNvPr id="82" name="Cloud 81"/>
          <p:cNvSpPr/>
          <p:nvPr/>
        </p:nvSpPr>
        <p:spPr>
          <a:xfrm>
            <a:off x="401110" y="5155882"/>
            <a:ext cx="1151466" cy="786645"/>
          </a:xfrm>
          <a:prstGeom prst="cloud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 smtClean="0"/>
              <a:t>IP Peering</a:t>
            </a:r>
            <a:endParaRPr lang="en-CA" sz="1200" dirty="0"/>
          </a:p>
        </p:txBody>
      </p:sp>
      <p:pic>
        <p:nvPicPr>
          <p:cNvPr id="83" name="Picture 82" descr="RackMountServer_angled_noshad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14009" y="5261128"/>
            <a:ext cx="1136302" cy="5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r="5400000" sx="90000" sy="-19000" rotWithShape="0">
              <a:schemeClr val="tx2">
                <a:alpha val="61000"/>
              </a:schemeClr>
            </a:outerShdw>
          </a:effectLst>
        </p:spPr>
      </p:pic>
      <p:sp>
        <p:nvSpPr>
          <p:cNvPr id="84" name="TextBox 30"/>
          <p:cNvSpPr txBox="1"/>
          <p:nvPr/>
        </p:nvSpPr>
        <p:spPr>
          <a:xfrm>
            <a:off x="1594911" y="1582178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100" dirty="0" smtClean="0"/>
              <a:t>SS7</a:t>
            </a:r>
            <a:endParaRPr lang="en-CA" sz="1100" dirty="0"/>
          </a:p>
        </p:txBody>
      </p:sp>
      <p:sp>
        <p:nvSpPr>
          <p:cNvPr id="85" name="TextBox 31"/>
          <p:cNvSpPr txBox="1"/>
          <p:nvPr/>
        </p:nvSpPr>
        <p:spPr>
          <a:xfrm>
            <a:off x="1611844" y="3360188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100" dirty="0" smtClean="0"/>
              <a:t>SS7</a:t>
            </a:r>
            <a:endParaRPr lang="en-CA" sz="1100" dirty="0"/>
          </a:p>
        </p:txBody>
      </p:sp>
      <p:sp>
        <p:nvSpPr>
          <p:cNvPr id="87" name="TextBox 33"/>
          <p:cNvSpPr txBox="1"/>
          <p:nvPr/>
        </p:nvSpPr>
        <p:spPr>
          <a:xfrm>
            <a:off x="1569504" y="1946253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100" dirty="0" smtClean="0"/>
              <a:t>Voice</a:t>
            </a:r>
            <a:endParaRPr lang="en-CA" sz="1100" dirty="0"/>
          </a:p>
        </p:txBody>
      </p:sp>
      <p:sp>
        <p:nvSpPr>
          <p:cNvPr id="88" name="TextBox 34"/>
          <p:cNvSpPr txBox="1"/>
          <p:nvPr/>
        </p:nvSpPr>
        <p:spPr>
          <a:xfrm>
            <a:off x="1586437" y="3724263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100" dirty="0" smtClean="0"/>
              <a:t>Voice</a:t>
            </a:r>
            <a:endParaRPr lang="en-CA" sz="1100" dirty="0"/>
          </a:p>
        </p:txBody>
      </p:sp>
      <p:sp>
        <p:nvSpPr>
          <p:cNvPr id="89" name="Cloud 88"/>
          <p:cNvSpPr/>
          <p:nvPr/>
        </p:nvSpPr>
        <p:spPr>
          <a:xfrm>
            <a:off x="4541327" y="3233945"/>
            <a:ext cx="1151466" cy="786645"/>
          </a:xfrm>
          <a:prstGeom prst="cloud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 smtClean="0"/>
              <a:t>IP Network</a:t>
            </a:r>
            <a:endParaRPr lang="en-CA" sz="1200" dirty="0"/>
          </a:p>
        </p:txBody>
      </p:sp>
      <p:pic>
        <p:nvPicPr>
          <p:cNvPr id="90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509" y="1353586"/>
            <a:ext cx="728133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970" y="1963204"/>
            <a:ext cx="728133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38976" y="1941731"/>
            <a:ext cx="559858" cy="4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0453" y="5178218"/>
            <a:ext cx="483658" cy="7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4818" y="5347419"/>
            <a:ext cx="769383" cy="54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49"/>
          <p:cNvSpPr txBox="1"/>
          <p:nvPr/>
        </p:nvSpPr>
        <p:spPr>
          <a:xfrm>
            <a:off x="8126261" y="4765660"/>
            <a:ext cx="570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Legacy</a:t>
            </a:r>
          </a:p>
          <a:p>
            <a:pPr algn="ctr"/>
            <a:r>
              <a:rPr lang="en-CA" sz="1100" dirty="0" smtClean="0"/>
              <a:t>PBX</a:t>
            </a:r>
            <a:endParaRPr lang="en-CA" sz="1100" dirty="0"/>
          </a:p>
        </p:txBody>
      </p:sp>
      <p:sp>
        <p:nvSpPr>
          <p:cNvPr id="96" name="TextBox 50"/>
          <p:cNvSpPr txBox="1"/>
          <p:nvPr/>
        </p:nvSpPr>
        <p:spPr>
          <a:xfrm>
            <a:off x="6981563" y="5104334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VoIP GW</a:t>
            </a:r>
          </a:p>
        </p:txBody>
      </p:sp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2184" y="3557934"/>
            <a:ext cx="762529" cy="54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68"/>
          <p:cNvSpPr txBox="1"/>
          <p:nvPr/>
        </p:nvSpPr>
        <p:spPr>
          <a:xfrm>
            <a:off x="7139158" y="3402526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IP PBX</a:t>
            </a:r>
          </a:p>
        </p:txBody>
      </p:sp>
      <p:sp>
        <p:nvSpPr>
          <p:cNvPr id="99" name="TextBox 79"/>
          <p:cNvSpPr txBox="1"/>
          <p:nvPr/>
        </p:nvSpPr>
        <p:spPr>
          <a:xfrm>
            <a:off x="6725919" y="163298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Broadband</a:t>
            </a:r>
          </a:p>
          <a:p>
            <a:pPr algn="ctr"/>
            <a:r>
              <a:rPr lang="en-CA" sz="1100" dirty="0" smtClean="0"/>
              <a:t>Router</a:t>
            </a:r>
          </a:p>
        </p:txBody>
      </p:sp>
      <p:pic>
        <p:nvPicPr>
          <p:cNvPr id="102" name="Picture 101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2984" y="1474409"/>
            <a:ext cx="669925" cy="98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TextBox 90"/>
          <p:cNvSpPr txBox="1"/>
          <p:nvPr/>
        </p:nvSpPr>
        <p:spPr>
          <a:xfrm>
            <a:off x="5425365" y="1645843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100" dirty="0" smtClean="0"/>
              <a:t>Softswitch</a:t>
            </a:r>
            <a:endParaRPr lang="en-CA" sz="1100" dirty="0"/>
          </a:p>
        </p:txBody>
      </p:sp>
      <p:sp>
        <p:nvSpPr>
          <p:cNvPr id="104" name="TextBox 93"/>
          <p:cNvSpPr txBox="1"/>
          <p:nvPr/>
        </p:nvSpPr>
        <p:spPr>
          <a:xfrm>
            <a:off x="3449121" y="2234113"/>
            <a:ext cx="46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VoIP</a:t>
            </a:r>
            <a:endParaRPr lang="en-CA" sz="1200" dirty="0"/>
          </a:p>
        </p:txBody>
      </p:sp>
      <p:sp>
        <p:nvSpPr>
          <p:cNvPr id="105" name="TextBox 94"/>
          <p:cNvSpPr txBox="1"/>
          <p:nvPr/>
        </p:nvSpPr>
        <p:spPr>
          <a:xfrm>
            <a:off x="3609987" y="3470247"/>
            <a:ext cx="46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VoIP</a:t>
            </a:r>
            <a:endParaRPr lang="en-CA" sz="1200" dirty="0"/>
          </a:p>
        </p:txBody>
      </p:sp>
      <p:sp>
        <p:nvSpPr>
          <p:cNvPr id="106" name="TextBox 95"/>
          <p:cNvSpPr txBox="1"/>
          <p:nvPr/>
        </p:nvSpPr>
        <p:spPr>
          <a:xfrm>
            <a:off x="3516850" y="4460849"/>
            <a:ext cx="46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VoIP</a:t>
            </a:r>
            <a:endParaRPr lang="en-CA" sz="1200" dirty="0"/>
          </a:p>
        </p:txBody>
      </p:sp>
      <p:sp>
        <p:nvSpPr>
          <p:cNvPr id="107" name="TextBox 96"/>
          <p:cNvSpPr txBox="1"/>
          <p:nvPr/>
        </p:nvSpPr>
        <p:spPr>
          <a:xfrm>
            <a:off x="6039921" y="2437313"/>
            <a:ext cx="46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VoIP</a:t>
            </a:r>
            <a:endParaRPr lang="en-CA" sz="1200" dirty="0"/>
          </a:p>
        </p:txBody>
      </p:sp>
      <p:sp>
        <p:nvSpPr>
          <p:cNvPr id="108" name="TextBox 97"/>
          <p:cNvSpPr txBox="1"/>
          <p:nvPr/>
        </p:nvSpPr>
        <p:spPr>
          <a:xfrm>
            <a:off x="6047639" y="3724263"/>
            <a:ext cx="46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VoIP</a:t>
            </a:r>
            <a:endParaRPr lang="en-CA" sz="1200" dirty="0"/>
          </a:p>
        </p:txBody>
      </p:sp>
      <p:sp>
        <p:nvSpPr>
          <p:cNvPr id="109" name="TextBox 98"/>
          <p:cNvSpPr txBox="1"/>
          <p:nvPr/>
        </p:nvSpPr>
        <p:spPr>
          <a:xfrm>
            <a:off x="5972183" y="4680983"/>
            <a:ext cx="465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VoIP</a:t>
            </a:r>
            <a:endParaRPr lang="en-CA" sz="1200" dirty="0"/>
          </a:p>
        </p:txBody>
      </p:sp>
      <p:sp>
        <p:nvSpPr>
          <p:cNvPr id="100" name="TextBox 50"/>
          <p:cNvSpPr txBox="1"/>
          <p:nvPr/>
        </p:nvSpPr>
        <p:spPr>
          <a:xfrm>
            <a:off x="2756303" y="1456042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VoIP GW</a:t>
            </a:r>
          </a:p>
        </p:txBody>
      </p:sp>
      <p:sp>
        <p:nvSpPr>
          <p:cNvPr id="101" name="TextBox 50"/>
          <p:cNvSpPr txBox="1"/>
          <p:nvPr/>
        </p:nvSpPr>
        <p:spPr>
          <a:xfrm>
            <a:off x="2327435" y="3118849"/>
            <a:ext cx="692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VoIP GW</a:t>
            </a:r>
          </a:p>
        </p:txBody>
      </p:sp>
      <p:sp>
        <p:nvSpPr>
          <p:cNvPr id="110" name="TextBox 50"/>
          <p:cNvSpPr txBox="1"/>
          <p:nvPr/>
        </p:nvSpPr>
        <p:spPr>
          <a:xfrm>
            <a:off x="1628345" y="4827177"/>
            <a:ext cx="1643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Peering</a:t>
            </a:r>
          </a:p>
          <a:p>
            <a:pPr algn="ctr"/>
            <a:r>
              <a:rPr lang="en-CA" sz="1100" dirty="0" smtClean="0"/>
              <a:t>Session Border Controller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00787" y="5837281"/>
            <a:ext cx="0" cy="563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06610" y="6119040"/>
            <a:ext cx="944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159066" y="6112144"/>
            <a:ext cx="944042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86768" y="6172203"/>
            <a:ext cx="47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Core</a:t>
            </a:r>
            <a:endParaRPr lang="en-CA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527012" y="6169487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Access</a:t>
            </a:r>
            <a:endParaRPr lang="en-CA" sz="1200" dirty="0"/>
          </a:p>
        </p:txBody>
      </p:sp>
      <p:pic>
        <p:nvPicPr>
          <p:cNvPr id="118" name="Picture 117" descr="RackMountServer_angled_noshadow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46904" y="3194334"/>
            <a:ext cx="1136302" cy="5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r="5400000" sx="90000" sy="-19000" rotWithShape="0">
              <a:schemeClr val="tx2">
                <a:alpha val="61000"/>
              </a:schemeClr>
            </a:outerShdw>
          </a:effectLst>
        </p:spPr>
      </p:pic>
      <p:sp>
        <p:nvSpPr>
          <p:cNvPr id="119" name="TextBox 50"/>
          <p:cNvSpPr txBox="1"/>
          <p:nvPr/>
        </p:nvSpPr>
        <p:spPr>
          <a:xfrm>
            <a:off x="6168132" y="2900634"/>
            <a:ext cx="1643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dirty="0" smtClean="0"/>
              <a:t>Access</a:t>
            </a:r>
          </a:p>
          <a:p>
            <a:pPr algn="ctr"/>
            <a:r>
              <a:rPr lang="en-CA" sz="1100" dirty="0" smtClean="0"/>
              <a:t>Session Border Controller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04415" y="4996612"/>
            <a:ext cx="2057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C00000"/>
                </a:solidFill>
              </a:rPr>
              <a:t>In VoIP Networks, SIP has become the standard of choice</a:t>
            </a:r>
            <a:endParaRPr lang="en-CA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Integration at the Edge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PSTN interconnection requires VoIP Gateways</a:t>
            </a:r>
          </a:p>
          <a:p>
            <a:pPr lvl="1"/>
            <a:r>
              <a:rPr lang="en-CA" dirty="0" smtClean="0"/>
              <a:t>SS7 to VoIP Gateway in the core</a:t>
            </a:r>
          </a:p>
          <a:p>
            <a:pPr lvl="1"/>
            <a:r>
              <a:rPr lang="en-CA" dirty="0" smtClean="0"/>
              <a:t>Enterprise VoIP Gateways for customer premises (</a:t>
            </a:r>
            <a:r>
              <a:rPr lang="en-CA" dirty="0" smtClean="0"/>
              <a:t>enterprise</a:t>
            </a:r>
            <a:r>
              <a:rPr lang="en-CA" dirty="0" smtClean="0"/>
              <a:t>, Soho, residential)</a:t>
            </a:r>
          </a:p>
          <a:p>
            <a:pPr lvl="2"/>
            <a:r>
              <a:rPr lang="en-CA" dirty="0" smtClean="0"/>
              <a:t>SIP Trunking into legacy PBXs</a:t>
            </a:r>
          </a:p>
          <a:p>
            <a:pPr lvl="2"/>
            <a:r>
              <a:rPr lang="en-CA" dirty="0" smtClean="0"/>
              <a:t>SIP to analog line conversion (phones or </a:t>
            </a:r>
            <a:r>
              <a:rPr lang="en-CA" dirty="0" smtClean="0"/>
              <a:t>key </a:t>
            </a:r>
            <a:r>
              <a:rPr lang="en-CA" dirty="0" smtClean="0"/>
              <a:t>systems)</a:t>
            </a:r>
          </a:p>
          <a:p>
            <a:r>
              <a:rPr lang="en-CA" dirty="0" smtClean="0"/>
              <a:t>VoIP to VoIP brings its own challenges</a:t>
            </a:r>
          </a:p>
          <a:p>
            <a:pPr lvl="1"/>
            <a:r>
              <a:rPr lang="en-CA" dirty="0" smtClean="0"/>
              <a:t>Creates the need for Session Border Controllers</a:t>
            </a:r>
          </a:p>
          <a:p>
            <a:pPr lvl="1"/>
            <a:r>
              <a:rPr lang="en-CA" dirty="0" smtClean="0"/>
              <a:t>We will come back on this one later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EB11-A822-421D-8C1C-9502E56B6352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Sangoma Technologies Inc.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59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18047</TotalTime>
  <Words>1924</Words>
  <Application>Microsoft Macintosh PowerPoint</Application>
  <PresentationFormat>On-screen Show (4:3)</PresentationFormat>
  <Paragraphs>429</Paragraphs>
  <Slides>43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  Integration at the Edge TDM/IP and IP/IP </vt:lpstr>
      <vt:lpstr>Agenda</vt:lpstr>
      <vt:lpstr>About Sangoma</vt:lpstr>
      <vt:lpstr>Broad Line of Great Products</vt:lpstr>
      <vt:lpstr>Vibrant Ecosystem of Clients &amp; Partners</vt:lpstr>
      <vt:lpstr>Innovation and Interoperability</vt:lpstr>
      <vt:lpstr>VoIP is now mainstream</vt:lpstr>
      <vt:lpstr>Typical VoIP Service Provider Network</vt:lpstr>
      <vt:lpstr>Integration at the Edge</vt:lpstr>
      <vt:lpstr>Enterprise Gateways</vt:lpstr>
      <vt:lpstr>Vega Series: Telecom Appliances</vt:lpstr>
      <vt:lpstr>Features – All Gateways</vt:lpstr>
      <vt:lpstr>Vega Provisioned for By-Pass</vt:lpstr>
      <vt:lpstr>Operating in By-Pass Mode</vt:lpstr>
      <vt:lpstr>SIP Trunking</vt:lpstr>
      <vt:lpstr>SIP Trunking with Resilience</vt:lpstr>
      <vt:lpstr>SIP Dial Tone/Multi-Dwelling Units</vt:lpstr>
      <vt:lpstr>SNAP TOOL</vt:lpstr>
      <vt:lpstr>Step One: Select a Carrier</vt:lpstr>
      <vt:lpstr>Step Two: Select Gateway</vt:lpstr>
      <vt:lpstr>Step Three: Add Specifics</vt:lpstr>
      <vt:lpstr>Step Four: Download Template</vt:lpstr>
      <vt:lpstr>SS7 Gateways</vt:lpstr>
      <vt:lpstr>NetBorder SS7 Gateway Features</vt:lpstr>
      <vt:lpstr>Deployment Options</vt:lpstr>
      <vt:lpstr>SS7 Gateway Place on Network</vt:lpstr>
      <vt:lpstr>SS7 to VoIP Inter-Working</vt:lpstr>
      <vt:lpstr>Access Gateway for SIP Softswitch</vt:lpstr>
      <vt:lpstr>Access Gateway for Megaco Networks</vt:lpstr>
      <vt:lpstr>VoIP to VOIP  integration challenges</vt:lpstr>
      <vt:lpstr>End to End VoIP  interworking challenges</vt:lpstr>
      <vt:lpstr>Other challenges</vt:lpstr>
      <vt:lpstr>Security Threats with VoIP</vt:lpstr>
      <vt:lpstr>Portfolio of  Session Border Controllers</vt:lpstr>
      <vt:lpstr>Session Border Controllers</vt:lpstr>
      <vt:lpstr>SIP Trunking</vt:lpstr>
      <vt:lpstr>SIP Signalling Conversion</vt:lpstr>
      <vt:lpstr>SBC For Hosted PBX</vt:lpstr>
      <vt:lpstr>SIP Network Peering/  IP Carrier Interconnect</vt:lpstr>
      <vt:lpstr>Simple Licensing</vt:lpstr>
      <vt:lpstr>Closing</vt:lpstr>
      <vt:lpstr>Closing</vt:lpstr>
      <vt:lpstr>Thank You!</vt:lpstr>
    </vt:vector>
  </TitlesOfParts>
  <Company>SANGOMA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Sangoma Template</dc:title>
  <dc:creator>Lisa Szeto</dc:creator>
  <cp:lastModifiedBy>Moises Silva</cp:lastModifiedBy>
  <cp:revision>734</cp:revision>
  <cp:lastPrinted>2013-06-27T17:23:22Z</cp:lastPrinted>
  <dcterms:created xsi:type="dcterms:W3CDTF">2012-09-02T18:58:07Z</dcterms:created>
  <dcterms:modified xsi:type="dcterms:W3CDTF">2013-07-18T05:28:31Z</dcterms:modified>
</cp:coreProperties>
</file>